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charts/chart1.xml" ContentType="application/vnd.openxmlformats-officedocument.drawingml.chart+xml"/>
  <Override PartName="/ppt/drawings/drawing2.xml" ContentType="application/vnd.openxmlformats-officedocument.drawingml.chartshapes+xml"/>
  <Override PartName="/ppt/charts/colors1.xml" ContentType="application/vnd.ms-office.chartcolorstyle+xml"/>
  <Override PartName="/ppt/charts/style1.xml" ContentType="application/vnd.ms-office.chartstyl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</Types>
</file>

<file path=_rels/.rels>&#65279;<?xml version="1.0" encoding="utf-8"?><Relationships xmlns="http://schemas.openxmlformats.org/package/2006/relationships"><Relationship Type="http://schemas.openxmlformats.org/package/2006/relationships/metadata/thumbnail" Target="docProps/thumbnail.jpeg" Id="rId2" /><Relationship Type="http://schemas.openxmlformats.org/package/2006/relationships/metadata/core-properties" Target="docProps/core.xml" Id="rId3" /><Relationship Type="http://schemas.openxmlformats.org/officeDocument/2006/relationships/extended-properties" Target="docProps/app.xml" Id="rId4" /><Relationship Type="http://schemas.openxmlformats.org/officeDocument/2006/relationships/custom-properties" Target="docProps/custom.xml" Id="rId5" /><Relationship Type="http://schemas.openxmlformats.org/officeDocument/2006/relationships/officeDocument" Target="ppt/presentation.xml" Id="rId1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1" saveSubsetFonts="1">
  <p:sldMasterIdLst>
    <p:sldMasterId id="2147483660" r:id="rId2"/>
  </p:sldMasterIdLst>
  <p:notesMasterIdLst>
    <p:notesMasterId r:id="rId3"/>
  </p:notesMasterIdLst>
  <p:sldIdLst>
    <p:sldId id="260" r:id="rId4"/>
    <p:sldId id="261" r:id="rId5"/>
  </p:sldIdLst>
  <p:sldSz cx="6858000" cy="9906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9"/>
    <p:restoredTop sz="94660"/>
  </p:normalViewPr>
  <p:slideViewPr>
    <p:cSldViewPr>
      <p:cViewPr varScale="0">
        <p:scale>
          <a:sx n="209" d="100"/>
          <a:sy n="209" d="100"/>
        </p:scale>
        <p:origin x="-870" y="69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theme/theme1.xml" Id="rId1" /><Relationship Type="http://schemas.openxmlformats.org/officeDocument/2006/relationships/slideMaster" Target="slideMasters/slideMaster1.xml" Id="rId2" /><Relationship Type="http://schemas.openxmlformats.org/officeDocument/2006/relationships/notesMaster" Target="notesMasters/notesMaster1.xml" Id="rId3" /><Relationship Type="http://schemas.openxmlformats.org/officeDocument/2006/relationships/slide" Target="slides/slide1.xml" Id="rId4" /><Relationship Type="http://schemas.openxmlformats.org/officeDocument/2006/relationships/slide" Target="slides/slide2.xml" Id="rId5" /><Relationship Type="http://schemas.openxmlformats.org/officeDocument/2006/relationships/presProps" Target="presProps.xml" Id="rId6" /><Relationship Type="http://schemas.openxmlformats.org/officeDocument/2006/relationships/viewProps" Target="viewProps.xml" Id="rId7" /><Relationship Type="http://schemas.openxmlformats.org/officeDocument/2006/relationships/tableStyles" Target="tableStyles.xml" Id="rId8" /></Relationships>
</file>

<file path=ppt/charts/_rels/chart1.xml.rels>&#65279;<?xml version="1.0" encoding="utf-8"?><Relationships xmlns="http://schemas.openxmlformats.org/package/2006/relationships"><Relationship Type="http://schemas.openxmlformats.org/officeDocument/2006/relationships/oleObject" Target="file:///\\AKI-AGRI-2\documento\030&#36786;&#26989;&#25913;&#33391;&#26222;&#21450;&#35506;\032&#26222;&#21450;&#35506;&#32887;&#21729;&#29992;\R3&#24180;\&#25144;&#20489;\R4&#22290;&#33464;&#24180;&#24230;&#12377;&#12377;&#12363;&#12403;&#30149;&#23550;&#31574;\R4&#22290;&#24180;&#30330;&#30149;&#35519;&#26619;&#32080;&#26524;.xlsx" TargetMode="External" Id="rId1" /><Relationship Type="http://schemas.openxmlformats.org/officeDocument/2006/relationships/chartUserShapes" Target="../drawings/drawing2.xml" Id="rId2" /><Relationship Type="http://schemas.microsoft.com/office/2011/relationships/chartColorStyle" Target="colors1.xml" Id="rId3" /><Relationship Type="http://schemas.microsoft.com/office/2011/relationships/chartStyle" Target="style1.xml" Id="rId4" /></Relationships>
</file>

<file path=ppt/charts/chart1.xml><?xml version="1.0" encoding="utf-8"?>
<c:chartSpace xmlns:a="http://schemas.openxmlformats.org/drawingml/2006/main" xmlns:r="http://schemas.openxmlformats.org/officeDocument/2006/relationships" xmlns:c="http://schemas.openxmlformats.org/drawingml/20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64383561643836"/>
          <c:y val="8.3550913838120106e-002"/>
          <c:w val="0.80547945205479454"/>
          <c:h val="0.75979112271540461"/>
        </c:manualLayout>
      </c:layout>
      <c:lineChart>
        <c:grouping val="standard"/>
        <c:varyColors val="0"/>
        <c:ser>
          <c:idx val="0"/>
          <c:order val="0"/>
          <c:tx>
            <c:v>25以上グループ平均</c:v>
          </c:tx>
          <c:spPr>
            <a:noFill/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tx1"/>
                </a:solidFill>
              </a:ln>
              <a:effectLst/>
            </c:spPr>
          </c:marker>
          <c:cat>
            <c:strRef>
              <c:f>=グラフ!$AW$4:$BB$4</c:f>
              <c:strCache>
                <c:ptCount val="6"/>
                <c:pt idx="0">
                  <c:v>12月</c:v>
                </c:pt>
                <c:pt idx="1">
                  <c:v>1月</c:v>
                </c:pt>
                <c:pt idx="2">
                  <c:v>2月</c:v>
                </c:pt>
                <c:pt idx="3">
                  <c:v>3月</c:v>
                </c:pt>
                <c:pt idx="4">
                  <c:v>4月</c:v>
                </c:pt>
                <c:pt idx="5">
                  <c:v>5月</c:v>
                </c:pt>
              </c:strCache>
            </c:strRef>
          </c:cat>
          <c:val>
            <c:numRef>
              <c:f>=グラフ!$AW$5:$BB$5</c:f>
              <c:numCache>
                <c:formatCode>General</c:formatCode>
                <c:ptCount val="6"/>
                <c:pt idx="0">
                  <c:v>0.16666666666666699</c:v>
                </c:pt>
                <c:pt idx="1">
                  <c:v>6.6666666666666696</c:v>
                </c:pt>
                <c:pt idx="2">
                  <c:v>13.2222222222222</c:v>
                </c:pt>
                <c:pt idx="3">
                  <c:v>18.2222222222222</c:v>
                </c:pt>
                <c:pt idx="4">
                  <c:v>26.2222222222222</c:v>
                </c:pt>
                <c:pt idx="5">
                  <c:v>31.8888888888889</c:v>
                </c:pt>
              </c:numCache>
            </c:numRef>
          </c:val>
          <c:smooth val="0"/>
        </c:ser>
        <c:ser>
          <c:idx val="1"/>
          <c:order val="1"/>
          <c:tx>
            <c:v>20～25グループ平均</c:v>
          </c:tx>
          <c:spPr>
            <a:noFill/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accent2"/>
              </a:solidFill>
              <a:ln w="9525">
                <a:solidFill>
                  <a:schemeClr val="tx1"/>
                </a:solidFill>
              </a:ln>
              <a:effectLst/>
            </c:spPr>
          </c:marker>
          <c:cat>
            <c:strRef>
              <c:f>=グラフ!$AW$4:$BB$4</c:f>
              <c:strCache>
                <c:ptCount val="6"/>
                <c:pt idx="0">
                  <c:v>12月</c:v>
                </c:pt>
                <c:pt idx="1">
                  <c:v>1月</c:v>
                </c:pt>
                <c:pt idx="2">
                  <c:v>2月</c:v>
                </c:pt>
                <c:pt idx="3">
                  <c:v>3月</c:v>
                </c:pt>
                <c:pt idx="4">
                  <c:v>4月</c:v>
                </c:pt>
                <c:pt idx="5">
                  <c:v>5月</c:v>
                </c:pt>
              </c:strCache>
            </c:strRef>
          </c:cat>
          <c:val>
            <c:numRef>
              <c:f>=グラフ!$AW$6:$BB$6</c:f>
              <c:numCache>
                <c:formatCode>General</c:formatCode>
                <c:ptCount val="6"/>
                <c:pt idx="0">
                  <c:v>0</c:v>
                </c:pt>
                <c:pt idx="1">
                  <c:v>1.5833333333333299</c:v>
                </c:pt>
                <c:pt idx="2">
                  <c:v>2.4166666666666701</c:v>
                </c:pt>
                <c:pt idx="3">
                  <c:v>6.25</c:v>
                </c:pt>
                <c:pt idx="4">
                  <c:v>16.0416666666667</c:v>
                </c:pt>
                <c:pt idx="5">
                  <c:v>24</c:v>
                </c:pt>
              </c:numCache>
            </c:numRef>
          </c:val>
          <c:smooth val="0"/>
        </c:ser>
        <c:ser>
          <c:idx val="2"/>
          <c:order val="2"/>
          <c:tx>
            <c:v>20以下グループ平均</c:v>
          </c:tx>
          <c:spPr>
            <a:noFill/>
            <a:ln w="28575" cap="rnd">
              <a:solidFill>
                <a:schemeClr val="tx2"/>
              </a:solidFill>
              <a:round/>
            </a:ln>
            <a:effectLst/>
          </c:spPr>
          <c:marker>
            <c:symbol val="square"/>
            <c:size val="5"/>
            <c:spPr>
              <a:solidFill>
                <a:schemeClr val="accent3"/>
              </a:solidFill>
              <a:ln w="9525">
                <a:solidFill>
                  <a:schemeClr val="tx1"/>
                </a:solidFill>
              </a:ln>
              <a:effectLst/>
            </c:spPr>
          </c:marker>
          <c:cat>
            <c:strRef>
              <c:f>=グラフ!$AW$4:$BB$4</c:f>
              <c:strCache>
                <c:ptCount val="6"/>
                <c:pt idx="0">
                  <c:v>12月</c:v>
                </c:pt>
                <c:pt idx="1">
                  <c:v>1月</c:v>
                </c:pt>
                <c:pt idx="2">
                  <c:v>2月</c:v>
                </c:pt>
                <c:pt idx="3">
                  <c:v>3月</c:v>
                </c:pt>
                <c:pt idx="4">
                  <c:v>4月</c:v>
                </c:pt>
                <c:pt idx="5">
                  <c:v>5月</c:v>
                </c:pt>
              </c:strCache>
            </c:strRef>
          </c:cat>
          <c:val>
            <c:numRef>
              <c:f>=グラフ!$AW$7:$BB$7</c:f>
              <c:numCache>
                <c:formatCode>General</c:formatCode>
                <c:ptCount val="6"/>
                <c:pt idx="0">
                  <c:v>0.33333333333333298</c:v>
                </c:pt>
                <c:pt idx="1">
                  <c:v>0.16666666666666699</c:v>
                </c:pt>
                <c:pt idx="2">
                  <c:v>0</c:v>
                </c:pt>
                <c:pt idx="3">
                  <c:v>0.44444444444444398</c:v>
                </c:pt>
                <c:pt idx="4">
                  <c:v>4.3333333333333304</c:v>
                </c:pt>
                <c:pt idx="5">
                  <c:v>8.6666666666666696</c:v>
                </c:pt>
              </c:numCache>
            </c:numRef>
          </c:val>
          <c:smooth val="0"/>
        </c:ser>
        <c:dLbls>
          <c:spPr>
            <a:noFill/>
            <a:ln>
              <a:noFill/>
            </a:ln>
            <a:effectLst/>
          </c:spPr>
          <c:txPr>
            <a:bodyPr rot="0" spcFirstLastPara="1" vertOverflow="ellipsis" horzOverflow="overflow" wrap="square" anchor="ctr" anchorCtr="1">
              <a:spAutoFit/>
            </a:bodyPr>
            <a:lstStyle/>
            <a:p>
              <a:pPr algn="ctr" rtl="0">
                <a:defRPr lang="ja-JP" altLang="en-US" sz="9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メイリオ"/>
                  <a:ea typeface="メイリオ"/>
                  <a:cs typeface="+mn-cs"/>
                </a:defRPr>
              </a:pPr>
              <a:endParaRPr lang="ja-JP" altLang="en-US"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メイリオ"/>
                <a:ea typeface="メイリオ"/>
                <a:cs typeface="+mn-cs"/>
              </a:endParaRPr>
            </a:p>
          </c:txPr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"/>
        <c:axId val="2"/>
      </c:lineChart>
      <c:catAx>
        <c:axId val="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horzOverflow="overflow" wrap="square" anchor="ctr" anchorCtr="1"/>
          <a:lstStyle/>
          <a:p>
            <a:pPr algn="ctr" rtl="0">
              <a:defRPr kumimoji="0" lang="ja-JP" altLang="en-US" sz="1400" b="0" kern="1200">
                <a:solidFill>
                  <a:schemeClr val="tx1"/>
                </a:solidFill>
                <a:latin typeface="メイリオ"/>
                <a:ea typeface="メイリオ"/>
                <a:cs typeface="+mn-cs"/>
              </a:defRPr>
            </a:pPr>
            <a:endParaRPr lang="ja-JP" altLang="en-US"/>
          </a:p>
        </c:txPr>
        <c:crossAx val="2"/>
        <c:crosses val="autoZero"/>
        <c:auto val="1"/>
        <c:lblAlgn val="ctr"/>
        <c:lblOffset val="100"/>
        <c:noMultiLvlLbl val="0"/>
      </c:catAx>
      <c:valAx>
        <c:axId val="2"/>
        <c:scaling>
          <c:orientation val="minMax"/>
        </c:scaling>
        <c:delete val="0"/>
        <c:axPos val="l"/>
        <c:majorGridlines>
          <c:spPr>
            <a:noFill/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9050" cmpd="sng">
            <a:solidFill>
              <a:schemeClr val="tx1"/>
            </a:solidFill>
          </a:ln>
          <a:effectLst/>
        </c:spPr>
        <c:txPr>
          <a:bodyPr rot="-60000000" spcFirstLastPara="1" vertOverflow="ellipsis" horzOverflow="overflow" wrap="square" anchor="ctr" anchorCtr="1"/>
          <a:lstStyle/>
          <a:p>
            <a:pPr algn="ctr" rtl="0">
              <a:defRPr kumimoji="0" lang="ja-JP" altLang="en-US" sz="1400" b="0" kern="1200">
                <a:solidFill>
                  <a:schemeClr val="tx1"/>
                </a:solidFill>
                <a:latin typeface="メイリオ"/>
                <a:ea typeface="メイリオ"/>
                <a:cs typeface="+mn-cs"/>
              </a:defRPr>
            </a:pPr>
            <a:endParaRPr lang="ja-JP" altLang="en-US"/>
          </a:p>
        </c:txPr>
        <c:crossAx val="1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712328767123288"/>
          <c:y val="0.10526315789473684"/>
          <c:w val="0.51232876712328768"/>
          <c:h val="0.24436090225563908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horzOverflow="overflow" wrap="square" anchor="ctr" anchorCtr="1"/>
        <a:lstStyle/>
        <a:p>
          <a:pPr algn="l" rtl="0">
            <a:defRPr kumimoji="0" lang="ja-JP" altLang="en-US" sz="1100" b="1" kern="1200">
              <a:solidFill>
                <a:schemeClr val="tx1"/>
              </a:solidFill>
              <a:latin typeface="メイリオ"/>
              <a:ea typeface="メイリオ"/>
              <a:cs typeface="+mn-cs"/>
            </a:defRPr>
          </a:pPr>
          <a:endParaRPr lang="ja-JP" alt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 vertOverflow="overflow" horzOverflow="overflow" anchor="ctr" anchorCtr="1"/>
    <a:lstStyle/>
    <a:p>
      <a:pPr algn="ctr" rtl="0">
        <a:defRPr lang="ja-JP" altLang="en-US">
          <a:noFill/>
          <a:latin typeface="メイリオ"/>
          <a:ea typeface="メイリオ"/>
        </a:defRPr>
      </a:pPr>
      <a:endParaRPr lang="ja-JP" altLang="en-US">
        <a:noFill/>
        <a:latin typeface="メイリオ"/>
        <a:ea typeface="メイリオ"/>
      </a:endParaRPr>
    </a:p>
  </c:txPr>
  <c:externalData r:id="rId1">
    <c:autoUpdate val="0"/>
  </c:externalData>
  <c:userShapes xmlns:c="http://schemas.openxmlformats.org/drawingml/2006/chart" xmlns:r="http://schemas.openxmlformats.org/officeDocument/2006/relationships" r:id="rId2"/>
  <c:extLst>
    <c:ext xmlns:c14="http://schemas.microsoft.com/office/drawing/2007/8/2/chart" uri="{781A3756-C4B2-4CAC-9D66-4F8BD8637D16}"/>
  </c:extLst>
</c:chartSpace>
</file>

<file path=ppt/charts/colors1.xml><?xml version="1.0" encoding="utf-8"?>
<cs:colorStyle xmlns:a="http://schemas.openxmlformats.org/drawingml/2006/main" xmlns:cs="http://schemas.microsoft.com/office/drawing/2012/chartStyle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a="http://schemas.openxmlformats.org/drawingml/2006/main" xmlns:cs="http://schemas.microsoft.com/office/drawing/2012/chartStyle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vertOverflow="clip" horzOverflow="clip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0.17874999999999999</cdr:x>
      <cdr:y>3.075e-002</cdr:y>
    </cdr:from>
    <cdr:to>
      <cdr:x>0.49175000000000002</cdr:x>
      <cdr:y>0.10725</cdr:y>
    </cdr:to>
    <cdr:sp macro="" textlink="">
      <cdr:nvSpPr>
        <cdr:cNvPr id="2" name="テキスト 1"/>
        <cdr:cNvSpPr txBox="1"/>
      </cdr:nvSpPr>
      <cdr:spPr>
        <a:xfrm xmlns:a="http://schemas.openxmlformats.org/drawingml/2006/main">
          <a:off x="606123" y="85681"/>
          <a:ext cx="1061351" cy="21315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 w="9525" cmpd="sng">
          <a:noFill/>
        </a:ln>
      </cdr:spPr>
      <cdr:style>
        <a:lnRef xmlns:a="http://schemas.openxmlformats.org/drawingml/2006/main" idx="0">
          <a:srgbClr val="000000"/>
        </a:lnRef>
        <a:fillRef xmlns:a="http://schemas.openxmlformats.org/drawingml/2006/main" idx="0">
          <a:srgbClr val="000000"/>
        </a:fillRef>
        <a:effectRef xmlns:a="http://schemas.openxmlformats.org/drawingml/2006/main" idx="0">
          <a:srgbClr val="00000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horzOverflow="clip"/>
        <a:lstStyle xmlns:a="http://schemas.openxmlformats.org/drawingml/2006/main"/>
        <a:p xmlns:a="http://schemas.openxmlformats.org/drawingml/2006/main">
          <a:pPr algn="ctr"/>
          <a:r>
            <a:rPr lang="ja-JP" altLang="en-US" sz="1200" b="1">
              <a:solidFill>
                <a:schemeClr val="tx1"/>
              </a:solidFill>
              <a:latin typeface="メイリオ"/>
              <a:ea typeface="メイリオ"/>
            </a:rPr>
            <a:t>5月の発病度</a:t>
          </a:r>
          <a:endParaRPr lang="ja-JP" altLang="en-US" sz="1200" b="1">
            <a:solidFill>
              <a:schemeClr val="tx1"/>
            </a:solidFill>
            <a:latin typeface="メイリオ"/>
            <a:ea typeface="メイリオ"/>
          </a:endParaRPr>
        </a:p>
      </cdr:txBody>
    </cdr:sp>
  </cdr:relSizeAnchor>
</c:userShape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../theme/theme2.xml" Id="rId1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0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1101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06EA9-14B5-4F31-95CC-6AD91D20700D}" type="datetimeFigureOut">
              <a:rPr kumimoji="1" lang="ja-JP" altLang="en-US" smtClean="0"/>
              <a:t>2015/2/5</a:t>
            </a:fld>
            <a:endParaRPr kumimoji="1" lang="ja-JP" altLang="en-US"/>
          </a:p>
        </p:txBody>
      </p:sp>
      <p:sp>
        <p:nvSpPr>
          <p:cNvPr id="1102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42039" y="685800"/>
            <a:ext cx="2373924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1103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1104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1105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07EA6-0398-4990-8029-A74DB74122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タイトル 1"/>
          <p:cNvSpPr>
            <a:spLocks noGrp="1"/>
          </p:cNvSpPr>
          <p:nvPr>
            <p:ph type="ctrTitle"/>
          </p:nvPr>
        </p:nvSpPr>
        <p:spPr>
          <a:xfrm>
            <a:off x="342900" y="2387382"/>
            <a:ext cx="6172200" cy="1941549"/>
          </a:xfrm>
        </p:spPr>
        <p:txBody>
          <a:bodyPr/>
          <a:lstStyle>
            <a:lvl1pPr>
              <a:defRPr b="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32" name="サブタイトル 2"/>
          <p:cNvSpPr>
            <a:spLocks noGrp="1"/>
          </p:cNvSpPr>
          <p:nvPr>
            <p:ph type="subTitle" idx="1"/>
          </p:nvPr>
        </p:nvSpPr>
        <p:spPr>
          <a:xfrm>
            <a:off x="342900" y="4467613"/>
            <a:ext cx="6172200" cy="332836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 dirty="0"/>
          </a:p>
        </p:txBody>
      </p:sp>
      <p:sp>
        <p:nvSpPr>
          <p:cNvPr id="1033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48EA-1A31-4BF9-8BAF-62825DDD9601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34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35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103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2900" y="2508730"/>
            <a:ext cx="6172200" cy="6184156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1039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D6BEBE5-06AD-475B-BE56-C3EA87447089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40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041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C9400E4-C46D-48FA-AEA0-ED136F70A0E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タイトル 1"/>
          <p:cNvSpPr>
            <a:spLocks noGrp="1"/>
          </p:cNvSpPr>
          <p:nvPr>
            <p:ph type="title"/>
          </p:nvPr>
        </p:nvSpPr>
        <p:spPr>
          <a:xfrm>
            <a:off x="342900" y="4259590"/>
            <a:ext cx="6172200" cy="1525502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44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1711305"/>
            <a:ext cx="6172200" cy="2548285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1045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05588-4507-4D19-9495-12B7BF71AC41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46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47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50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42900" y="2508732"/>
            <a:ext cx="2978088" cy="61193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 dirty="0"/>
          </a:p>
        </p:txBody>
      </p:sp>
      <p:sp>
        <p:nvSpPr>
          <p:cNvPr id="1051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510009" y="2508732"/>
            <a:ext cx="3005091" cy="61193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 dirty="0"/>
          </a:p>
        </p:txBody>
      </p:sp>
      <p:sp>
        <p:nvSpPr>
          <p:cNvPr id="1052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B745C-77C3-45E9-9D35-DADB210C283B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53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54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57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217386"/>
            <a:ext cx="2978088" cy="92410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1058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2978088" cy="548658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 dirty="0"/>
          </a:p>
        </p:txBody>
      </p:sp>
      <p:sp>
        <p:nvSpPr>
          <p:cNvPr id="1059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537012" y="2217386"/>
            <a:ext cx="2978088" cy="92410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1060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537012" y="3141486"/>
            <a:ext cx="2978088" cy="548658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 dirty="0"/>
          </a:p>
        </p:txBody>
      </p:sp>
      <p:sp>
        <p:nvSpPr>
          <p:cNvPr id="1061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5D1B-8658-4234-AE3B-A326E253B161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62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63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66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4C24A-5649-4434-A5DB-D45AC120333D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67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68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0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299F-B3EF-4884-990A-6B8B93DEA3AE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71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72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タイトル 1"/>
          <p:cNvSpPr>
            <a:spLocks noGrp="1"/>
          </p:cNvSpPr>
          <p:nvPr>
            <p:ph type="title"/>
          </p:nvPr>
        </p:nvSpPr>
        <p:spPr>
          <a:xfrm>
            <a:off x="342901" y="394405"/>
            <a:ext cx="2256235" cy="1678518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7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26923" y="394408"/>
            <a:ext cx="3545579" cy="81500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 dirty="0"/>
          </a:p>
        </p:txBody>
      </p:sp>
      <p:sp>
        <p:nvSpPr>
          <p:cNvPr id="1076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1" y="2456723"/>
            <a:ext cx="2256235" cy="61713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1077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346BE-CEFA-4886-9A23-24F1F19F1F1D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78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79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タイトル 1"/>
          <p:cNvSpPr>
            <a:spLocks noGrp="1"/>
          </p:cNvSpPr>
          <p:nvPr>
            <p:ph type="title"/>
          </p:nvPr>
        </p:nvSpPr>
        <p:spPr>
          <a:xfrm>
            <a:off x="1344216" y="6773203"/>
            <a:ext cx="4114800" cy="818623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82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216" y="307151"/>
            <a:ext cx="4114800" cy="632497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 smtClean="0"/>
              <a:t>アイコンをクリックして図を追加</a:t>
            </a:r>
            <a:endParaRPr kumimoji="1" lang="ja-JP" altLang="en-US" dirty="0"/>
          </a:p>
        </p:txBody>
      </p:sp>
      <p:sp>
        <p:nvSpPr>
          <p:cNvPr id="1083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216" y="7657302"/>
            <a:ext cx="4114800" cy="970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1084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8683-08B3-45C2-84C9-90C5182EDC00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85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86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89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2508730"/>
            <a:ext cx="6172200" cy="611934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 dirty="0"/>
          </a:p>
        </p:txBody>
      </p:sp>
      <p:sp>
        <p:nvSpPr>
          <p:cNvPr id="1090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5EA2-64ED-4A02-A1E7-7B16DC318102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91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92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縦書きタイトル 1"/>
          <p:cNvSpPr>
            <a:spLocks noGrp="1"/>
          </p:cNvSpPr>
          <p:nvPr>
            <p:ph type="title" orient="vert"/>
          </p:nvPr>
        </p:nvSpPr>
        <p:spPr>
          <a:xfrm>
            <a:off x="4972051" y="396700"/>
            <a:ext cx="1543051" cy="823137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95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1" cy="823137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 dirty="0"/>
          </a:p>
        </p:txBody>
      </p:sp>
      <p:sp>
        <p:nvSpPr>
          <p:cNvPr id="1096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A791E-E156-4AC8-9A77-DF3CF6423331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97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98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  <p:hf hdr="0" ftr="0" dt="0"/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../slideLayouts/slideLayout1.xml" Id="rId1" /><Relationship Type="http://schemas.openxmlformats.org/officeDocument/2006/relationships/slideLayout" Target="../slideLayouts/slideLayout2.xml" Id="rId2" /><Relationship Type="http://schemas.openxmlformats.org/officeDocument/2006/relationships/slideLayout" Target="../slideLayouts/slideLayout3.xml" Id="rId3" /><Relationship Type="http://schemas.openxmlformats.org/officeDocument/2006/relationships/slideLayout" Target="../slideLayouts/slideLayout4.xml" Id="rId4" /><Relationship Type="http://schemas.openxmlformats.org/officeDocument/2006/relationships/slideLayout" Target="../slideLayouts/slideLayout5.xml" Id="rId5" /><Relationship Type="http://schemas.openxmlformats.org/officeDocument/2006/relationships/slideLayout" Target="../slideLayouts/slideLayout6.xml" Id="rId6" /><Relationship Type="http://schemas.openxmlformats.org/officeDocument/2006/relationships/slideLayout" Target="../slideLayouts/slideLayout7.xml" Id="rId7" /><Relationship Type="http://schemas.openxmlformats.org/officeDocument/2006/relationships/slideLayout" Target="../slideLayouts/slideLayout8.xml" Id="rId8" /><Relationship Type="http://schemas.openxmlformats.org/officeDocument/2006/relationships/slideLayout" Target="../slideLayouts/slideLayout9.xml" Id="rId9" /><Relationship Type="http://schemas.openxmlformats.org/officeDocument/2006/relationships/slideLayout" Target="../slideLayouts/slideLayout10.xml" Id="rId10" /><Relationship Type="http://schemas.openxmlformats.org/officeDocument/2006/relationships/slideLayout" Target="../slideLayouts/slideLayout11.xml" Id="rId11" /><Relationship Type="http://schemas.openxmlformats.org/officeDocument/2006/relationships/theme" Target="../theme/theme1.xml" Id="rId12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1889829" y="9009451"/>
            <a:ext cx="3078343" cy="5274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1026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42900" y="604721"/>
            <a:ext cx="6172200" cy="14359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1027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508730"/>
            <a:ext cx="6172200" cy="6184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en-US" altLang="ja-JP" dirty="0" smtClean="0"/>
          </a:p>
          <a:p>
            <a:pPr lvl="5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6 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7 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8 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9 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1028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42900" y="9009451"/>
            <a:ext cx="1411915" cy="5274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fld id="{D497888D-3D94-4729-AE11-A2C500D525AB}" type="datetime1">
              <a:rPr kumimoji="1" lang="ja-JP" altLang="en-US" smtClean="0"/>
              <a:t>2022/8/10</a:t>
            </a:fld>
            <a:endParaRPr kumimoji="1" lang="ja-JP" altLang="en-US"/>
          </a:p>
        </p:txBody>
      </p:sp>
      <p:sp>
        <p:nvSpPr>
          <p:cNvPr id="1029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076183" y="9009451"/>
            <a:ext cx="1438917" cy="5274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fld id="{2C9400E4-C46D-48FA-AEA0-ED136F70A0E5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b="0" kern="1200">
          <a:solidFill>
            <a:schemeClr val="tx1"/>
          </a:solidFill>
          <a:latin typeface="+mj-ea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457200" indent="-4572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ea"/>
          <a:ea typeface="+mn-ea"/>
          <a:cs typeface="+mn-cs"/>
        </a:defRPr>
      </a:lvl1pPr>
      <a:lvl2pPr marL="914400" indent="-4572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4500" indent="-342900" algn="l" defTabSz="914400" rtl="0" eaLnBrk="1" latinLnBrk="0" hangingPunct="1">
        <a:spcBef>
          <a:spcPct val="20000"/>
        </a:spcBef>
        <a:buSzPct val="100000"/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7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100000"/>
        <a:buFont typeface="Arial" panose="020B0604020202020204" pitchFamily="34" charset="0"/>
        <a:buChar char="•"/>
        <a:tabLst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3028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j-ea"/>
          <a:cs typeface="+mn-cs"/>
        </a:defRPr>
      </a:lvl7pPr>
      <a:lvl8pPr marL="34861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j-ea"/>
          <a:cs typeface="+mn-cs"/>
        </a:defRPr>
      </a:lvl8pPr>
      <a:lvl9pPr marL="39433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chart" Target="../charts/chart1.xml" Id="rId1" /><Relationship Type="http://schemas.openxmlformats.org/officeDocument/2006/relationships/slideLayout" Target="../slideLayouts/slideLayout2.xml" Id="rI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../slideLayouts/slideLayout2.xml" Id="rId1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0" name=""/>
        <p:cNvGrpSpPr/>
        <p:nvPr/>
      </p:nvGrpSpPr>
      <p:grpSpPr/>
      <p:sp>
        <p:nvSpPr>
          <p:cNvPr id="1107" name="四角形 60"/>
          <p:cNvSpPr/>
          <p:nvPr/>
        </p:nvSpPr>
        <p:spPr>
          <a:xfrm>
            <a:off x="0" y="0"/>
            <a:ext cx="6858000" cy="772538"/>
          </a:xfrm>
          <a:prstGeom prst="rect">
            <a:avLst/>
          </a:prstGeom>
          <a:solidFill>
            <a:srgbClr val="00B05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p>
            <a:pPr algn="l">
              <a:defRPr lang="ja-JP" altLang="en-US"/>
            </a:pPr>
            <a:r>
              <a:rPr lang="ja-JP" altLang="en-US" sz="1600" b="1">
                <a:latin typeface="メイリオ"/>
                <a:ea typeface="メイリオ"/>
              </a:rPr>
              <a:t>すすかび病対策を検討している方へ</a:t>
            </a:r>
            <a:endParaRPr lang="ja-JP" altLang="en-US" b="1">
              <a:latin typeface="メイリオ"/>
              <a:ea typeface="メイリオ"/>
            </a:endParaRPr>
          </a:p>
          <a:p>
            <a:pPr algn="ctr">
              <a:defRPr lang="ja-JP" altLang="en-US"/>
            </a:pPr>
            <a:r>
              <a:rPr lang="ja-JP" altLang="en-US" sz="1600" b="1">
                <a:latin typeface="メイリオ"/>
                <a:ea typeface="メイリオ"/>
              </a:rPr>
              <a:t>ナスすすかび病の保護殺菌剤を基軸としたセット散布体系防除</a:t>
            </a:r>
            <a:endParaRPr lang="ja-JP" altLang="en-US" sz="1600" b="1">
              <a:latin typeface="メイリオ"/>
              <a:ea typeface="メイリオ"/>
            </a:endParaRPr>
          </a:p>
        </p:txBody>
      </p:sp>
      <p:sp>
        <p:nvSpPr>
          <p:cNvPr id="1108" name="四角形 65"/>
          <p:cNvSpPr/>
          <p:nvPr/>
        </p:nvSpPr>
        <p:spPr>
          <a:xfrm>
            <a:off x="45000" y="812950"/>
            <a:ext cx="6767830" cy="903605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09" name="図形 60"/>
          <p:cNvSpPr/>
          <p:nvPr/>
        </p:nvSpPr>
        <p:spPr>
          <a:xfrm>
            <a:off x="372926" y="7841644"/>
            <a:ext cx="6008074" cy="972185"/>
          </a:xfrm>
          <a:prstGeom prst="roundRect">
            <a:avLst>
              <a:gd name="adj" fmla="val 10725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 sz="1400"/>
          </a:p>
        </p:txBody>
      </p:sp>
      <p:sp>
        <p:nvSpPr>
          <p:cNvPr id="1110" name="四角形 61"/>
          <p:cNvSpPr>
            <a:spLocks noGrp="1"/>
          </p:cNvSpPr>
          <p:nvPr>
            <p:ph type="title"/>
          </p:nvPr>
        </p:nvSpPr>
        <p:spPr>
          <a:xfrm>
            <a:off x="261000" y="6531593"/>
            <a:ext cx="6265683" cy="745592"/>
          </a:xfrm>
          <a:prstGeom prst="rect">
            <a:avLst/>
          </a:prstGeom>
        </p:spPr>
        <p:txBody>
          <a:bodyPr>
            <a:normAutofit/>
          </a:bodyPr>
          <a:p>
            <a:pPr algn="l"/>
            <a:r>
              <a:rPr kumimoji="1" lang="ja-JP" altLang="en-US" sz="1800" b="1">
                <a:latin typeface="メイリオ"/>
                <a:ea typeface="メイリオ"/>
              </a:rPr>
              <a:t>○文献情報：保護殺菌剤を基軸とした防除体系</a:t>
            </a:r>
            <a:endParaRPr kumimoji="1" lang="ja-JP" altLang="en-US" sz="2800" b="1">
              <a:latin typeface="メイリオ"/>
              <a:ea typeface="メイリオ"/>
            </a:endParaRPr>
          </a:p>
          <a:p>
            <a:pPr algn="r"/>
            <a:r>
              <a:rPr kumimoji="1" lang="ja-JP" altLang="en-US" sz="1200" b="0">
                <a:latin typeface="メイリオ"/>
                <a:ea typeface="メイリオ"/>
              </a:rPr>
              <a:t>（佐賀農業試験研究センター／2003～2004年試験）</a:t>
            </a:r>
            <a:endParaRPr kumimoji="1" lang="ja-JP" altLang="en-US" sz="3200" b="0">
              <a:latin typeface="メイリオ"/>
              <a:ea typeface="メイリオ"/>
            </a:endParaRPr>
          </a:p>
        </p:txBody>
      </p:sp>
      <p:sp>
        <p:nvSpPr>
          <p:cNvPr id="1111" name="テキスト 62"/>
          <p:cNvSpPr txBox="1"/>
          <p:nvPr/>
        </p:nvSpPr>
        <p:spPr>
          <a:xfrm>
            <a:off x="415815" y="7805829"/>
            <a:ext cx="3373185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1">
                <a:latin typeface="メイリオ"/>
                <a:ea typeface="メイリオ"/>
              </a:rPr>
              <a:t>セット散布とは</a:t>
            </a:r>
            <a:endParaRPr lang="ja-JP" altLang="en-US" b="1">
              <a:latin typeface="メイリオ"/>
              <a:ea typeface="メイリオ"/>
            </a:endParaRPr>
          </a:p>
        </p:txBody>
      </p:sp>
      <p:sp>
        <p:nvSpPr>
          <p:cNvPr id="1112" name="テキスト 63"/>
          <p:cNvSpPr txBox="1"/>
          <p:nvPr/>
        </p:nvSpPr>
        <p:spPr>
          <a:xfrm>
            <a:off x="538274" y="7968250"/>
            <a:ext cx="5984384" cy="66852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0">
                <a:latin typeface="メイリオ"/>
                <a:ea typeface="メイリオ"/>
              </a:rPr>
              <a:t>保護殺菌剤である</a:t>
            </a:r>
            <a:r>
              <a:rPr lang="ja-JP" altLang="en-US" sz="1400" b="0" u="sng">
                <a:latin typeface="メイリオ"/>
                <a:ea typeface="メイリオ"/>
              </a:rPr>
              <a:t>ダコニールとベルクート</a:t>
            </a:r>
            <a:r>
              <a:rPr lang="ja-JP" altLang="en-US" sz="1400" b="0">
                <a:latin typeface="メイリオ"/>
                <a:ea typeface="メイリオ"/>
              </a:rPr>
              <a:t>を1週間間隔で散布すること。</a:t>
            </a:r>
            <a:endParaRPr lang="ja-JP" altLang="en-US" b="0">
              <a:latin typeface="メイリオ"/>
              <a:ea typeface="メイリオ"/>
            </a:endParaRPr>
          </a:p>
        </p:txBody>
      </p:sp>
      <p:sp>
        <p:nvSpPr>
          <p:cNvPr id="1113" name="テキスト 64"/>
          <p:cNvSpPr txBox="1"/>
          <p:nvPr/>
        </p:nvSpPr>
        <p:spPr>
          <a:xfrm>
            <a:off x="2061000" y="8356114"/>
            <a:ext cx="2742118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1">
                <a:solidFill>
                  <a:srgbClr val="002060"/>
                </a:solidFill>
                <a:latin typeface="メイリオ"/>
                <a:ea typeface="メイリオ"/>
              </a:rPr>
              <a:t>（耐性リスクが低い）</a:t>
            </a:r>
            <a:endParaRPr lang="ja-JP" altLang="en-US" b="1">
              <a:solidFill>
                <a:srgbClr val="002060"/>
              </a:solidFill>
              <a:latin typeface="メイリオ"/>
              <a:ea typeface="メイリオ"/>
            </a:endParaRPr>
          </a:p>
        </p:txBody>
      </p:sp>
      <p:sp>
        <p:nvSpPr>
          <p:cNvPr id="1114" name="テキスト 65"/>
          <p:cNvSpPr txBox="1"/>
          <p:nvPr/>
        </p:nvSpPr>
        <p:spPr>
          <a:xfrm>
            <a:off x="332991" y="7150132"/>
            <a:ext cx="6192077" cy="6556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1">
                <a:latin typeface="メイリオ"/>
                <a:ea typeface="メイリオ"/>
              </a:rPr>
              <a:t>文献の内容：ナスすすかび病の初発生時から</a:t>
            </a:r>
            <a:r>
              <a:rPr lang="ja-JP" altLang="en-US" sz="1400" b="1">
                <a:latin typeface="メイリオ"/>
                <a:ea typeface="メイリオ"/>
              </a:rPr>
              <a:t>約1ヶ月</a:t>
            </a:r>
            <a:r>
              <a:rPr lang="ja-JP" altLang="en-US" sz="1400" b="1">
                <a:latin typeface="メイリオ"/>
                <a:ea typeface="メイリオ"/>
              </a:rPr>
              <a:t>間隔で</a:t>
            </a:r>
            <a:r>
              <a:rPr lang="ja-JP" altLang="en-US" sz="1400" b="1" u="wavy">
                <a:solidFill>
                  <a:srgbClr val="C00000"/>
                </a:solidFill>
                <a:latin typeface="メイリオ"/>
                <a:ea typeface="メイリオ"/>
              </a:rPr>
              <a:t>セット散布</a:t>
            </a:r>
            <a:r>
              <a:rPr lang="ja-JP" altLang="en-US" sz="1400" b="1">
                <a:latin typeface="メイリオ"/>
                <a:ea typeface="メイリオ"/>
              </a:rPr>
              <a:t>を繰　　</a:t>
            </a:r>
            <a:endParaRPr lang="ja-JP" altLang="en-US" sz="1400" b="1">
              <a:latin typeface="メイリオ"/>
              <a:ea typeface="メイリオ"/>
            </a:endParaRPr>
          </a:p>
          <a:p>
            <a:pPr marL="0" indent="0" algn="l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1">
                <a:latin typeface="メイリオ"/>
                <a:ea typeface="メイリオ"/>
              </a:rPr>
              <a:t>　</a:t>
            </a:r>
            <a:r>
              <a:rPr lang="ja-JP" altLang="en-US" sz="1400" b="1">
                <a:latin typeface="メイリオ"/>
                <a:ea typeface="メイリオ"/>
              </a:rPr>
              <a:t>　</a:t>
            </a:r>
            <a:r>
              <a:rPr lang="ja-JP" altLang="en-US" sz="1400" b="1">
                <a:latin typeface="メイリオ"/>
                <a:ea typeface="メイリオ"/>
              </a:rPr>
              <a:t>　</a:t>
            </a:r>
            <a:r>
              <a:rPr lang="ja-JP" altLang="en-US" sz="1400" b="1">
                <a:latin typeface="メイリオ"/>
                <a:ea typeface="メイリオ"/>
              </a:rPr>
              <a:t>　</a:t>
            </a:r>
            <a:r>
              <a:rPr lang="ja-JP" altLang="en-US" sz="1400" b="1">
                <a:latin typeface="メイリオ"/>
                <a:ea typeface="メイリオ"/>
              </a:rPr>
              <a:t>　</a:t>
            </a:r>
            <a:r>
              <a:rPr lang="ja-JP" altLang="en-US" sz="1400" b="1">
                <a:latin typeface="メイリオ"/>
                <a:ea typeface="メイリオ"/>
              </a:rPr>
              <a:t>　</a:t>
            </a:r>
            <a:r>
              <a:rPr lang="ja-JP" altLang="en-US" sz="1400" b="1">
                <a:latin typeface="メイリオ"/>
                <a:ea typeface="メイリオ"/>
              </a:rPr>
              <a:t>り返す</a:t>
            </a:r>
            <a:r>
              <a:rPr lang="ja-JP" altLang="en-US" sz="1400" b="1">
                <a:latin typeface="メイリオ"/>
                <a:ea typeface="メイリオ"/>
              </a:rPr>
              <a:t>防除体系によって発生を低く抑えることができた。</a:t>
            </a:r>
            <a:endParaRPr lang="ja-JP" altLang="en-US" sz="1400" b="1">
              <a:latin typeface="メイリオ"/>
              <a:ea typeface="メイリオ"/>
            </a:endParaRPr>
          </a:p>
        </p:txBody>
      </p:sp>
      <p:sp>
        <p:nvSpPr>
          <p:cNvPr id="1115" name="テキスト 84"/>
          <p:cNvSpPr txBox="1"/>
          <p:nvPr/>
        </p:nvSpPr>
        <p:spPr>
          <a:xfrm>
            <a:off x="336944" y="8885641"/>
            <a:ext cx="6083935" cy="57618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050" b="0">
                <a:latin typeface="メイリオ"/>
                <a:ea typeface="メイリオ"/>
              </a:rPr>
              <a:t>（引用文献）</a:t>
            </a:r>
            <a:endParaRPr lang="ja-JP" altLang="en-US" sz="1200" b="0">
              <a:latin typeface="メイリオ"/>
              <a:ea typeface="メイリオ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050" b="0">
                <a:latin typeface="メイリオ"/>
                <a:ea typeface="メイリオ"/>
              </a:rPr>
              <a:t>病害虫</a:t>
            </a:r>
            <a:r>
              <a:rPr lang="ja-JP" altLang="en-US" sz="1050" b="0">
                <a:latin typeface="メイリオ"/>
                <a:ea typeface="メイリオ"/>
              </a:rPr>
              <a:t>技術</a:t>
            </a:r>
            <a:r>
              <a:rPr lang="ja-JP" altLang="en-US" sz="1050" b="0">
                <a:latin typeface="メイリオ"/>
                <a:ea typeface="メイリオ"/>
              </a:rPr>
              <a:t>の最前線　連絡試験成果集　</a:t>
            </a:r>
            <a:r>
              <a:rPr lang="ja-JP" altLang="en-US" sz="1050" b="0">
                <a:latin typeface="メイリオ"/>
                <a:ea typeface="メイリオ"/>
              </a:rPr>
              <a:t>第８集　保護殺菌剤を基軸とした施設ナスの病害防除体系</a:t>
            </a:r>
            <a:endParaRPr lang="ja-JP" altLang="en-US" sz="1050" b="0">
              <a:latin typeface="メイリオ"/>
              <a:ea typeface="メイリオ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050" b="0">
                <a:latin typeface="メイリオ"/>
                <a:ea typeface="メイリオ"/>
              </a:rPr>
              <a:t>　　　　　　　　　　　　　　　　　　　　　　　／山口純一郎（佐賀県農業試験研究センター）</a:t>
            </a:r>
            <a:endParaRPr lang="ja-JP" altLang="en-US" sz="1200" b="0">
              <a:latin typeface="メイリオ"/>
              <a:ea typeface="メイリオ"/>
            </a:endParaRPr>
          </a:p>
        </p:txBody>
      </p:sp>
      <p:sp>
        <p:nvSpPr>
          <p:cNvPr id="1116" name="図形 90"/>
          <p:cNvSpPr/>
          <p:nvPr/>
        </p:nvSpPr>
        <p:spPr>
          <a:xfrm>
            <a:off x="162413" y="6464740"/>
            <a:ext cx="6504405" cy="3096260"/>
          </a:xfrm>
          <a:prstGeom prst="verticalScroll">
            <a:avLst>
              <a:gd name="adj" fmla="val 3986"/>
            </a:avLst>
          </a:prstGeom>
          <a:noFill/>
          <a:ln w="1905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17" name="テキスト 93"/>
          <p:cNvSpPr txBox="1"/>
          <p:nvPr/>
        </p:nvSpPr>
        <p:spPr>
          <a:xfrm>
            <a:off x="4167318" y="372839"/>
            <a:ext cx="2690682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r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0">
                <a:solidFill>
                  <a:schemeClr val="bg1"/>
                </a:solidFill>
                <a:latin typeface="メイリオ"/>
                <a:ea typeface="メイリオ"/>
              </a:rPr>
              <a:t>Ｒ4年9月　安芸農業振興センター</a:t>
            </a:r>
            <a:endParaRPr lang="ja-JP" altLang="en-US" sz="1600" b="0">
              <a:solidFill>
                <a:schemeClr val="bg1"/>
              </a:solidFill>
              <a:latin typeface="メイリオ"/>
              <a:ea typeface="メイリオ"/>
            </a:endParaRPr>
          </a:p>
        </p:txBody>
      </p:sp>
      <p:sp>
        <p:nvSpPr>
          <p:cNvPr id="1118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2278083" y="9465596"/>
            <a:ext cx="1438917" cy="5274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ja-JP" altLang="en-US"/>
              <a:t>１</a:t>
            </a:r>
            <a:endParaRPr lang="ja-JP" altLang="en-US"/>
          </a:p>
        </p:txBody>
      </p:sp>
      <p:sp>
        <p:nvSpPr>
          <p:cNvPr id="1119" name="四角形 87"/>
          <p:cNvSpPr/>
          <p:nvPr/>
        </p:nvSpPr>
        <p:spPr>
          <a:xfrm>
            <a:off x="-27000" y="4148359"/>
            <a:ext cx="5976779" cy="529637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b="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  <a:lvl2pPr eaLnBrk="1" hangingPunct="1">
              <a:defRPr kumimoji="1">
                <a:solidFill>
                  <a:schemeClr val="tx2"/>
                </a:solidFill>
              </a:defRPr>
            </a:lvl2pPr>
            <a:lvl3pPr eaLnBrk="1" hangingPunct="1">
              <a:defRPr kumimoji="1">
                <a:solidFill>
                  <a:schemeClr val="tx2"/>
                </a:solidFill>
              </a:defRPr>
            </a:lvl3pPr>
            <a:lvl4pPr eaLnBrk="1" hangingPunct="1">
              <a:defRPr kumimoji="1">
                <a:solidFill>
                  <a:schemeClr val="tx2"/>
                </a:solidFill>
              </a:defRPr>
            </a:lvl4pPr>
            <a:lvl5pPr eaLnBrk="1" hangingPunct="1">
              <a:defRPr kumimoji="1">
                <a:solidFill>
                  <a:schemeClr val="tx2"/>
                </a:solidFill>
              </a:defRPr>
            </a:lvl5pPr>
            <a:lvl6pPr eaLnBrk="1" hangingPunct="1">
              <a:defRPr kumimoji="1">
                <a:solidFill>
                  <a:schemeClr val="tx2"/>
                </a:solidFill>
              </a:defRPr>
            </a:lvl6pPr>
            <a:lvl7pPr eaLnBrk="1" hangingPunct="1">
              <a:defRPr kumimoji="1">
                <a:solidFill>
                  <a:schemeClr val="tx2"/>
                </a:solidFill>
              </a:defRPr>
            </a:lvl7pPr>
            <a:lvl8pPr eaLnBrk="1" hangingPunct="1">
              <a:defRPr kumimoji="1">
                <a:solidFill>
                  <a:schemeClr val="tx2"/>
                </a:solidFill>
              </a:defRPr>
            </a:lvl8pPr>
            <a:lvl9pPr eaLnBrk="1" hangingPunct="1">
              <a:defRPr kumimoji="1">
                <a:solidFill>
                  <a:schemeClr val="tx2"/>
                </a:solidFill>
              </a:defRPr>
            </a:lvl9pPr>
          </a:lstStyle>
          <a:p>
            <a:pPr algn="l"/>
            <a:r>
              <a:rPr kumimoji="1" lang="ja-JP" altLang="en-US" sz="1800" b="1">
                <a:latin typeface="メイリオ"/>
                <a:ea typeface="メイリオ"/>
              </a:rPr>
              <a:t>２．ナスすすかび病の厄介な点</a:t>
            </a:r>
            <a:endParaRPr kumimoji="1" lang="ja-JP" altLang="en-US" sz="1400" b="1">
              <a:latin typeface="メイリオ"/>
              <a:ea typeface="メイリオ"/>
            </a:endParaRPr>
          </a:p>
        </p:txBody>
      </p:sp>
      <p:sp>
        <p:nvSpPr>
          <p:cNvPr id="1120" name="テキスト 88"/>
          <p:cNvSpPr txBox="1"/>
          <p:nvPr/>
        </p:nvSpPr>
        <p:spPr>
          <a:xfrm>
            <a:off x="334815" y="4506117"/>
            <a:ext cx="3024000" cy="337661"/>
          </a:xfrm>
          <a:prstGeom prst="rect">
            <a:avLst/>
          </a:prstGeom>
        </p:spPr>
        <p:txBody>
          <a:bodyPr>
            <a:spAutoFit/>
          </a:bodyPr>
          <a:p>
            <a:pPr>
              <a:defRPr lang="ja-JP" altLang="en-US"/>
            </a:pPr>
            <a:r>
              <a:rPr lang="ja-JP" altLang="en-US" sz="1600" b="1">
                <a:latin typeface="メイリオ"/>
                <a:ea typeface="メイリオ"/>
              </a:rPr>
              <a:t>①潜伏期間</a:t>
            </a:r>
            <a:endParaRPr lang="ja-JP" altLang="en-US" b="1">
              <a:latin typeface="メイリオ"/>
              <a:ea typeface="メイリオ"/>
            </a:endParaRPr>
          </a:p>
        </p:txBody>
      </p:sp>
      <p:sp>
        <p:nvSpPr>
          <p:cNvPr id="1121" name="テキスト 89"/>
          <p:cNvSpPr txBox="1"/>
          <p:nvPr/>
        </p:nvSpPr>
        <p:spPr>
          <a:xfrm>
            <a:off x="333000" y="5444359"/>
            <a:ext cx="3024000" cy="337661"/>
          </a:xfrm>
          <a:prstGeom prst="rect">
            <a:avLst/>
          </a:prstGeom>
        </p:spPr>
        <p:txBody>
          <a:bodyPr>
            <a:spAutoFit/>
          </a:bodyPr>
          <a:p>
            <a:pPr>
              <a:defRPr lang="ja-JP" altLang="en-US"/>
            </a:pPr>
            <a:r>
              <a:rPr lang="ja-JP" altLang="en-US" sz="1600" b="1">
                <a:latin typeface="メイリオ"/>
                <a:ea typeface="メイリオ"/>
              </a:rPr>
              <a:t>②薬剤耐性菌</a:t>
            </a:r>
            <a:endParaRPr lang="ja-JP" altLang="en-US" b="1">
              <a:latin typeface="メイリオ"/>
              <a:ea typeface="メイリオ"/>
            </a:endParaRPr>
          </a:p>
        </p:txBody>
      </p:sp>
      <p:sp>
        <p:nvSpPr>
          <p:cNvPr id="1122" name="テキスト 90"/>
          <p:cNvSpPr txBox="1"/>
          <p:nvPr/>
        </p:nvSpPr>
        <p:spPr>
          <a:xfrm>
            <a:off x="717142" y="4711718"/>
            <a:ext cx="5630274" cy="732641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 lang="ja-JP" altLang="en-US"/>
            </a:pPr>
            <a:r>
              <a:rPr lang="ja-JP" altLang="en-US" sz="1400" b="0">
                <a:latin typeface="メイリオ"/>
                <a:ea typeface="メイリオ"/>
              </a:rPr>
              <a:t>　すすかび病菌の潜伏期間は</a:t>
            </a:r>
            <a:r>
              <a:rPr lang="ja-JP" altLang="en-US" sz="1400" b="0">
                <a:solidFill>
                  <a:srgbClr val="C00000"/>
                </a:solidFill>
                <a:latin typeface="メイリオ"/>
                <a:ea typeface="メイリオ"/>
              </a:rPr>
              <a:t>15～30日</a:t>
            </a:r>
            <a:r>
              <a:rPr lang="ja-JP" altLang="en-US" sz="1400" b="0">
                <a:latin typeface="メイリオ"/>
                <a:ea typeface="メイリオ"/>
              </a:rPr>
              <a:t>。</a:t>
            </a:r>
            <a:r>
              <a:rPr lang="ja-JP" altLang="en-US" sz="1400" b="0">
                <a:latin typeface="メイリオ"/>
                <a:ea typeface="メイリオ"/>
              </a:rPr>
              <a:t>発病を見つけた時点から1ヶ月前には感染していた可能性もある。</a:t>
            </a:r>
            <a:endParaRPr lang="ja-JP" altLang="en-US" b="0">
              <a:latin typeface="メイリオ"/>
              <a:ea typeface="メイリオ"/>
            </a:endParaRPr>
          </a:p>
        </p:txBody>
      </p:sp>
      <p:sp>
        <p:nvSpPr>
          <p:cNvPr id="1123" name="テキスト 91"/>
          <p:cNvSpPr txBox="1"/>
          <p:nvPr/>
        </p:nvSpPr>
        <p:spPr>
          <a:xfrm>
            <a:off x="693112" y="5660359"/>
            <a:ext cx="5651445" cy="732641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 lang="ja-JP" altLang="en-US"/>
            </a:pPr>
            <a:r>
              <a:rPr lang="ja-JP" altLang="en-US" sz="1400" b="0">
                <a:solidFill>
                  <a:srgbClr val="C00000"/>
                </a:solidFill>
                <a:latin typeface="メイリオ"/>
                <a:ea typeface="メイリオ"/>
              </a:rPr>
              <a:t>　薬剤耐性菌</a:t>
            </a:r>
            <a:r>
              <a:rPr lang="ja-JP" altLang="en-US" sz="1400" b="0">
                <a:latin typeface="メイリオ"/>
                <a:ea typeface="メイリオ"/>
              </a:rPr>
              <a:t>が発達しやすい。耐性菌が発達した場合、</a:t>
            </a:r>
            <a:r>
              <a:rPr lang="ja-JP" altLang="en-US" sz="1400" b="0">
                <a:latin typeface="メイリオ"/>
                <a:ea typeface="メイリオ"/>
              </a:rPr>
              <a:t>薬剤の効果が得られにくい。</a:t>
            </a:r>
            <a:endParaRPr lang="ja-JP" altLang="en-US" sz="2000" b="0">
              <a:latin typeface="メイリオ"/>
              <a:ea typeface="メイリオ"/>
            </a:endParaRPr>
          </a:p>
        </p:txBody>
      </p:sp>
      <p:sp>
        <p:nvSpPr>
          <p:cNvPr id="1124" name="図形 92"/>
          <p:cNvSpPr/>
          <p:nvPr/>
        </p:nvSpPr>
        <p:spPr>
          <a:xfrm>
            <a:off x="3729539" y="1253275"/>
            <a:ext cx="2934185" cy="2538896"/>
          </a:xfrm>
          <a:prstGeom prst="roundRect">
            <a:avLst>
              <a:gd name="adj" fmla="val 5882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 sz="1400"/>
          </a:p>
        </p:txBody>
      </p:sp>
      <p:graphicFrame>
        <p:nvGraphicFramePr>
          <p:cNvPr id="1125" name="グラフ 93"/>
          <p:cNvGraphicFramePr/>
          <p:nvPr/>
        </p:nvGraphicFramePr>
        <p:xfrm>
          <a:off x="159087" y="1137556"/>
          <a:ext cx="3480797" cy="25337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126" name="テキスト 94"/>
          <p:cNvSpPr txBox="1"/>
          <p:nvPr/>
        </p:nvSpPr>
        <p:spPr>
          <a:xfrm>
            <a:off x="3856765" y="1252771"/>
            <a:ext cx="2812235" cy="105324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0">
                <a:latin typeface="メイリオ"/>
                <a:ea typeface="メイリオ"/>
              </a:rPr>
              <a:t>　発生時期が早く発病が多いほど、栽培後期にかけて発病度が高くなる傾向</a:t>
            </a:r>
            <a:endParaRPr lang="ja-JP" altLang="en-US" b="0">
              <a:latin typeface="メイリオ"/>
              <a:ea typeface="メイリオ"/>
            </a:endParaRPr>
          </a:p>
        </p:txBody>
      </p:sp>
      <p:sp>
        <p:nvSpPr>
          <p:cNvPr id="1127" name="テキスト 95"/>
          <p:cNvSpPr txBox="1"/>
          <p:nvPr/>
        </p:nvSpPr>
        <p:spPr>
          <a:xfrm>
            <a:off x="3856765" y="2328849"/>
            <a:ext cx="2808587" cy="137384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0">
                <a:latin typeface="メイリオ"/>
                <a:ea typeface="メイリオ"/>
              </a:rPr>
              <a:t>　発病好適条件となる3～5月の発生を低く抑えるためには、</a:t>
            </a:r>
            <a:endParaRPr lang="ja-JP" altLang="en-US" sz="1600" b="0">
              <a:latin typeface="メイリオ"/>
              <a:ea typeface="メイリオ"/>
            </a:endParaRPr>
          </a:p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1" u="wavy">
                <a:solidFill>
                  <a:schemeClr val="tx1"/>
                </a:solidFill>
                <a:highlight>
                  <a:srgbClr val="FFFF00"/>
                </a:highlight>
                <a:latin typeface="メイリオ"/>
                <a:ea typeface="メイリオ"/>
              </a:rPr>
              <a:t>2～３月までの発病をいかに少なく</a:t>
            </a:r>
            <a:r>
              <a:rPr lang="ja-JP" altLang="en-US" sz="1400" b="1" u="wavy">
                <a:solidFill>
                  <a:schemeClr val="tx1"/>
                </a:solidFill>
                <a:highlight>
                  <a:srgbClr val="FFFF00"/>
                </a:highlight>
                <a:latin typeface="メイリオ"/>
                <a:ea typeface="メイリオ"/>
              </a:rPr>
              <a:t>抑えられるか</a:t>
            </a:r>
            <a:r>
              <a:rPr lang="ja-JP" altLang="en-US" sz="1400" b="0">
                <a:latin typeface="メイリオ"/>
                <a:ea typeface="メイリオ"/>
              </a:rPr>
              <a:t>が重要</a:t>
            </a:r>
            <a:endParaRPr lang="ja-JP" altLang="en-US" sz="1400" b="0" u="wavy">
              <a:solidFill>
                <a:schemeClr val="tx1"/>
              </a:solidFill>
              <a:highlight>
                <a:srgbClr val="FFFF00"/>
              </a:highlight>
              <a:latin typeface="メイリオ"/>
              <a:ea typeface="メイリオ"/>
            </a:endParaRPr>
          </a:p>
        </p:txBody>
      </p:sp>
      <p:sp>
        <p:nvSpPr>
          <p:cNvPr id="1128" name="四角形 96"/>
          <p:cNvSpPr/>
          <p:nvPr/>
        </p:nvSpPr>
        <p:spPr>
          <a:xfrm>
            <a:off x="-27227" y="849000"/>
            <a:ext cx="6689751" cy="529637"/>
          </a:xfrm>
          <a:prstGeom prst="rect">
            <a:avLst/>
          </a:prstGeom>
          <a:ln>
            <a:noFill/>
          </a:ln>
        </p:spPr>
        <p:txBody>
          <a:bodyPr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b="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  <a:lvl2pPr eaLnBrk="1" hangingPunct="1">
              <a:defRPr kumimoji="1">
                <a:solidFill>
                  <a:schemeClr val="tx2"/>
                </a:solidFill>
              </a:defRPr>
            </a:lvl2pPr>
            <a:lvl3pPr eaLnBrk="1" hangingPunct="1">
              <a:defRPr kumimoji="1">
                <a:solidFill>
                  <a:schemeClr val="tx2"/>
                </a:solidFill>
              </a:defRPr>
            </a:lvl3pPr>
            <a:lvl4pPr eaLnBrk="1" hangingPunct="1">
              <a:defRPr kumimoji="1">
                <a:solidFill>
                  <a:schemeClr val="tx2"/>
                </a:solidFill>
              </a:defRPr>
            </a:lvl4pPr>
            <a:lvl5pPr eaLnBrk="1" hangingPunct="1">
              <a:defRPr kumimoji="1">
                <a:solidFill>
                  <a:schemeClr val="tx2"/>
                </a:solidFill>
              </a:defRPr>
            </a:lvl5pPr>
            <a:lvl6pPr eaLnBrk="1" hangingPunct="1">
              <a:defRPr kumimoji="1">
                <a:solidFill>
                  <a:schemeClr val="tx2"/>
                </a:solidFill>
              </a:defRPr>
            </a:lvl6pPr>
            <a:lvl7pPr eaLnBrk="1" hangingPunct="1">
              <a:defRPr kumimoji="1">
                <a:solidFill>
                  <a:schemeClr val="tx2"/>
                </a:solidFill>
              </a:defRPr>
            </a:lvl7pPr>
            <a:lvl8pPr eaLnBrk="1" hangingPunct="1">
              <a:defRPr kumimoji="1">
                <a:solidFill>
                  <a:schemeClr val="tx2"/>
                </a:solidFill>
              </a:defRPr>
            </a:lvl8pPr>
            <a:lvl9pPr eaLnBrk="1" hangingPunct="1">
              <a:defRPr kumimoji="1">
                <a:solidFill>
                  <a:schemeClr val="tx2"/>
                </a:solidFill>
              </a:defRPr>
            </a:lvl9pPr>
          </a:lstStyle>
          <a:p>
            <a:pPr algn="l"/>
            <a:r>
              <a:rPr kumimoji="1" lang="ja-JP" altLang="en-US" sz="1800" b="1">
                <a:latin typeface="メイリオ"/>
                <a:ea typeface="メイリオ"/>
              </a:rPr>
              <a:t>１．R4園芸年度　</a:t>
            </a:r>
            <a:r>
              <a:rPr kumimoji="1" lang="ja-JP" altLang="en-US" sz="1800" b="1">
                <a:latin typeface="メイリオ"/>
                <a:ea typeface="メイリオ"/>
              </a:rPr>
              <a:t>ナスすすかび病発病度の推移（安芸市,13戸）</a:t>
            </a:r>
            <a:endParaRPr kumimoji="1" lang="ja-JP" altLang="en-US" sz="1800" b="1">
              <a:latin typeface="メイリオ"/>
              <a:ea typeface="メイリオ"/>
            </a:endParaRPr>
          </a:p>
        </p:txBody>
      </p:sp>
      <p:sp>
        <p:nvSpPr>
          <p:cNvPr id="1129" name="四角形 97"/>
          <p:cNvSpPr/>
          <p:nvPr/>
        </p:nvSpPr>
        <p:spPr>
          <a:xfrm>
            <a:off x="162413" y="6582188"/>
            <a:ext cx="5976779" cy="529637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b="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  <a:lvl2pPr eaLnBrk="1" hangingPunct="1">
              <a:defRPr kumimoji="1">
                <a:solidFill>
                  <a:schemeClr val="tx2"/>
                </a:solidFill>
              </a:defRPr>
            </a:lvl2pPr>
            <a:lvl3pPr eaLnBrk="1" hangingPunct="1">
              <a:defRPr kumimoji="1">
                <a:solidFill>
                  <a:schemeClr val="tx2"/>
                </a:solidFill>
              </a:defRPr>
            </a:lvl3pPr>
            <a:lvl4pPr eaLnBrk="1" hangingPunct="1">
              <a:defRPr kumimoji="1">
                <a:solidFill>
                  <a:schemeClr val="tx2"/>
                </a:solidFill>
              </a:defRPr>
            </a:lvl4pPr>
            <a:lvl5pPr eaLnBrk="1" hangingPunct="1">
              <a:defRPr kumimoji="1">
                <a:solidFill>
                  <a:schemeClr val="tx2"/>
                </a:solidFill>
              </a:defRPr>
            </a:lvl5pPr>
            <a:lvl6pPr eaLnBrk="1" hangingPunct="1">
              <a:defRPr kumimoji="1">
                <a:solidFill>
                  <a:schemeClr val="tx2"/>
                </a:solidFill>
              </a:defRPr>
            </a:lvl6pPr>
            <a:lvl7pPr eaLnBrk="1" hangingPunct="1">
              <a:defRPr kumimoji="1">
                <a:solidFill>
                  <a:schemeClr val="tx2"/>
                </a:solidFill>
              </a:defRPr>
            </a:lvl7pPr>
            <a:lvl8pPr eaLnBrk="1" hangingPunct="1">
              <a:defRPr kumimoji="1">
                <a:solidFill>
                  <a:schemeClr val="tx2"/>
                </a:solidFill>
              </a:defRPr>
            </a:lvl8pPr>
            <a:lvl9pPr eaLnBrk="1" hangingPunct="1">
              <a:defRPr kumimoji="1">
                <a:solidFill>
                  <a:schemeClr val="tx2"/>
                </a:solidFill>
              </a:defRPr>
            </a:lvl9pPr>
          </a:lstStyle>
          <a:p>
            <a:pPr algn="l"/>
            <a:endParaRPr kumimoji="1" lang="ja-JP" altLang="en-US" sz="1400" b="1">
              <a:latin typeface="メイリオ"/>
              <a:ea typeface="メイリオ"/>
            </a:endParaRPr>
          </a:p>
        </p:txBody>
      </p:sp>
      <p:sp>
        <p:nvSpPr>
          <p:cNvPr id="1130" name="図形 102"/>
          <p:cNvSpPr/>
          <p:nvPr/>
        </p:nvSpPr>
        <p:spPr>
          <a:xfrm>
            <a:off x="5082451" y="9555711"/>
            <a:ext cx="1691797" cy="298713"/>
          </a:xfrm>
          <a:prstGeom prst="rightArrow">
            <a:avLst/>
          </a:prstGeom>
          <a:solidFill>
            <a:schemeClr val="bg2">
              <a:lumMod val="75000"/>
            </a:schemeClr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r>
              <a:rPr lang="ja-JP" altLang="en-US" sz="1200" b="1">
                <a:solidFill>
                  <a:schemeClr val="tx1"/>
                </a:solidFill>
                <a:latin typeface="メイリオ"/>
                <a:ea typeface="メイリオ"/>
              </a:rPr>
              <a:t>ご提案する防除体系</a:t>
            </a:r>
            <a:endParaRPr lang="ja-JP" altLang="en-US" b="1">
              <a:solidFill>
                <a:schemeClr val="tx1"/>
              </a:solidFill>
              <a:latin typeface="メイリオ"/>
              <a:ea typeface="メイリオ"/>
            </a:endParaRPr>
          </a:p>
        </p:txBody>
      </p:sp>
      <p:sp>
        <p:nvSpPr>
          <p:cNvPr id="1131" name="テキスト 64"/>
          <p:cNvSpPr txBox="1"/>
          <p:nvPr/>
        </p:nvSpPr>
        <p:spPr>
          <a:xfrm>
            <a:off x="317497" y="3585000"/>
            <a:ext cx="3202164" cy="489660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tx1"/>
            </a:solidFill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>
            <a:schemeClr val="dk1"/>
          </a:fontRef>
        </p:style>
        <p:txBody>
          <a:bodyPr vertOverflow="clip" horzOverflow="clip" anchor="ctr"/>
          <a:lstStyle/>
          <a:p>
            <a:pPr algn="l"/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発病度･･･病害の発生程度を表す。発病程度基準に</a:t>
            </a:r>
            <a:endParaRPr lang="ja-JP" altLang="en-US" sz="1050" b="0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l"/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 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基</a:t>
            </a:r>
            <a:r>
              <a:rPr lang="ja-JP" altLang="en-US" sz="1050" b="0">
                <a:solidFill>
                  <a:schemeClr val="tx1"/>
                </a:solidFill>
                <a:latin typeface="メイリオ"/>
                <a:ea typeface="メイリオ"/>
              </a:rPr>
              <a:t>づき調査を行い算出した値。</a:t>
            </a:r>
            <a:endParaRPr lang="ja-JP" altLang="en-US" sz="1050" b="0">
              <a:solidFill>
                <a:schemeClr val="tx1"/>
              </a:solidFill>
              <a:latin typeface="メイリオ"/>
              <a:ea typeface="メイリオ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0" name=""/>
        <p:cNvGrpSpPr/>
        <p:nvPr/>
      </p:nvGrpSpPr>
      <p:grpSpPr/>
      <p:sp>
        <p:nvSpPr>
          <p:cNvPr id="1133" name="テキスト 56"/>
          <p:cNvSpPr txBox="1"/>
          <p:nvPr/>
        </p:nvSpPr>
        <p:spPr>
          <a:xfrm>
            <a:off x="117000" y="7689000"/>
            <a:ext cx="6052325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800" b="1">
                <a:latin typeface="メイリオ"/>
                <a:ea typeface="メイリオ"/>
              </a:rPr>
              <a:t>※ダコニール、ベルクートの回数制限超過に注意！</a:t>
            </a:r>
            <a:endParaRPr lang="ja-JP" altLang="en-US" sz="1600" b="1">
              <a:latin typeface="メイリオ"/>
              <a:ea typeface="メイリオ"/>
            </a:endParaRPr>
          </a:p>
        </p:txBody>
      </p:sp>
      <p:sp>
        <p:nvSpPr>
          <p:cNvPr id="1134" name="テキスト 57"/>
          <p:cNvSpPr txBox="1"/>
          <p:nvPr/>
        </p:nvSpPr>
        <p:spPr>
          <a:xfrm>
            <a:off x="321997" y="8049000"/>
            <a:ext cx="6178297" cy="60440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0">
                <a:latin typeface="メイリオ"/>
                <a:ea typeface="メイリオ"/>
              </a:rPr>
              <a:t>　</a:t>
            </a:r>
            <a:r>
              <a:rPr lang="ja-JP" altLang="en-US" sz="1200" b="0">
                <a:solidFill>
                  <a:srgbClr val="C00000"/>
                </a:solidFill>
                <a:latin typeface="メイリオ"/>
                <a:ea typeface="メイリオ"/>
              </a:rPr>
              <a:t>ダコニール（4回）は2月まで、</a:t>
            </a:r>
            <a:r>
              <a:rPr lang="ja-JP" altLang="en-US" sz="1200" b="0">
                <a:solidFill>
                  <a:srgbClr val="C00000"/>
                </a:solidFill>
                <a:latin typeface="メイリオ"/>
                <a:ea typeface="メイリオ"/>
              </a:rPr>
              <a:t>ベルクート（3回）は1月までに</a:t>
            </a:r>
            <a:r>
              <a:rPr lang="ja-JP" altLang="en-US" sz="1200" b="0">
                <a:latin typeface="メイリオ"/>
                <a:ea typeface="メイリオ"/>
              </a:rPr>
              <a:t>使用回数制限に達してしまいます。</a:t>
            </a:r>
            <a:r>
              <a:rPr lang="ja-JP" altLang="en-US" sz="1200" b="0">
                <a:latin typeface="メイリオ"/>
                <a:ea typeface="メイリオ"/>
              </a:rPr>
              <a:t>混合剤に注意して回数制限を超過しない様に注意しましょう。</a:t>
            </a:r>
            <a:endParaRPr lang="ja-JP" altLang="en-US" sz="1600" b="0">
              <a:latin typeface="メイリオ"/>
              <a:ea typeface="メイリオ"/>
            </a:endParaRPr>
          </a:p>
        </p:txBody>
      </p:sp>
      <p:sp>
        <p:nvSpPr>
          <p:cNvPr id="1135" name="テキスト 58"/>
          <p:cNvSpPr txBox="1"/>
          <p:nvPr/>
        </p:nvSpPr>
        <p:spPr>
          <a:xfrm>
            <a:off x="333823" y="8697000"/>
            <a:ext cx="6162829" cy="91217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p>
            <a:pPr marL="0" indent="0" algn="l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ダコニールと同じ成分が含まれる農薬　</a:t>
            </a:r>
            <a:endParaRPr lang="ja-JP" altLang="en-US" sz="1400" b="1">
              <a:latin typeface="メイリオ"/>
              <a:ea typeface="メイリオ"/>
            </a:endParaRPr>
          </a:p>
          <a:p>
            <a:pPr marL="0" indent="0" algn="l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･･･　プロポーズ、ベジセイバー、アミスターオプティ等</a:t>
            </a:r>
            <a:endParaRPr lang="ja-JP" altLang="en-US" sz="1200" b="1">
              <a:latin typeface="メイリオ"/>
              <a:ea typeface="メイリオ"/>
            </a:endParaRPr>
          </a:p>
          <a:p>
            <a:pPr marL="0" indent="0" algn="l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ベルクート</a:t>
            </a:r>
            <a:r>
              <a:rPr lang="ja-JP" altLang="en-US" sz="1200" b="1">
                <a:latin typeface="メイリオ"/>
                <a:ea typeface="メイリオ"/>
              </a:rPr>
              <a:t>と</a:t>
            </a:r>
            <a:r>
              <a:rPr lang="ja-JP" altLang="en-US" sz="1200" b="1">
                <a:latin typeface="メイリオ"/>
                <a:ea typeface="メイリオ"/>
              </a:rPr>
              <a:t>同じ成分</a:t>
            </a:r>
            <a:r>
              <a:rPr lang="ja-JP" altLang="en-US" sz="1200" b="1">
                <a:latin typeface="メイリオ"/>
                <a:ea typeface="メイリオ"/>
              </a:rPr>
              <a:t>が</a:t>
            </a:r>
            <a:r>
              <a:rPr lang="ja-JP" altLang="en-US" sz="1200" b="1">
                <a:latin typeface="メイリオ"/>
                <a:ea typeface="メイリオ"/>
              </a:rPr>
              <a:t>含まれる農薬　</a:t>
            </a:r>
            <a:endParaRPr lang="ja-JP" altLang="en-US" sz="1200" b="1">
              <a:latin typeface="メイリオ"/>
              <a:ea typeface="メイリオ"/>
            </a:endParaRPr>
          </a:p>
          <a:p>
            <a:pPr marL="0" indent="0" algn="l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　</a:t>
            </a:r>
            <a:r>
              <a:rPr lang="ja-JP" altLang="en-US" sz="1200" b="1">
                <a:latin typeface="メイリオ"/>
                <a:ea typeface="メイリオ"/>
              </a:rPr>
              <a:t>･･･　ダイアメリット</a:t>
            </a:r>
            <a:endParaRPr lang="ja-JP" altLang="en-US" sz="1400" b="1">
              <a:latin typeface="メイリオ"/>
              <a:ea typeface="メイリオ"/>
            </a:endParaRPr>
          </a:p>
        </p:txBody>
      </p:sp>
      <p:sp>
        <p:nvSpPr>
          <p:cNvPr id="1136" name="四角形 66"/>
          <p:cNvSpPr/>
          <p:nvPr/>
        </p:nvSpPr>
        <p:spPr>
          <a:xfrm>
            <a:off x="45000" y="812964"/>
            <a:ext cx="6767830" cy="903605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37" name="四角形 67"/>
          <p:cNvSpPr/>
          <p:nvPr/>
        </p:nvSpPr>
        <p:spPr>
          <a:xfrm>
            <a:off x="0" y="0"/>
            <a:ext cx="6858000" cy="772538"/>
          </a:xfrm>
          <a:prstGeom prst="rect">
            <a:avLst/>
          </a:prstGeom>
          <a:solidFill>
            <a:srgbClr val="00B05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p>
            <a:pPr algn="l">
              <a:defRPr lang="ja-JP" altLang="en-US"/>
            </a:pPr>
            <a:r>
              <a:rPr lang="ja-JP" altLang="en-US" sz="1600" b="1">
                <a:latin typeface="メイリオ"/>
                <a:ea typeface="メイリオ"/>
              </a:rPr>
              <a:t>すすかび病対策を検討している方へ</a:t>
            </a:r>
            <a:endParaRPr lang="ja-JP" altLang="en-US" b="1">
              <a:latin typeface="メイリオ"/>
              <a:ea typeface="メイリオ"/>
            </a:endParaRPr>
          </a:p>
          <a:p>
            <a:pPr algn="ctr">
              <a:defRPr lang="ja-JP" altLang="en-US"/>
            </a:pPr>
            <a:r>
              <a:rPr lang="ja-JP" altLang="en-US" sz="1600" b="1">
                <a:latin typeface="メイリオ"/>
                <a:ea typeface="メイリオ"/>
              </a:rPr>
              <a:t>ナスすすかび病の保護殺菌剤を基軸としたセット散布体系防除</a:t>
            </a:r>
            <a:endParaRPr lang="ja-JP" altLang="en-US" sz="1600" b="1">
              <a:latin typeface="メイリオ"/>
              <a:ea typeface="メイリオ"/>
            </a:endParaRPr>
          </a:p>
        </p:txBody>
      </p:sp>
      <p:graphicFrame>
        <p:nvGraphicFramePr>
          <p:cNvPr id="1138" name="四角形 35"/>
          <p:cNvGraphicFramePr>
            <a:graphicFrameLocks noGrp="1"/>
          </p:cNvGraphicFramePr>
          <p:nvPr/>
        </p:nvGraphicFramePr>
        <p:xfrm>
          <a:off x="189000" y="1675638"/>
          <a:ext cx="6444072" cy="2855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0132"/>
                <a:gridCol w="2948759"/>
                <a:gridCol w="2295181"/>
              </a:tblGrid>
              <a:tr h="562798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定植後～10月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marL="91440" marR="91440" marT="45720" marB="45720" vert="horz" anchor="ctr" anchorCtr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フザリウム立枯病対策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  <a:p>
                      <a:r>
                        <a:rPr kumimoji="1" lang="ja-JP" altLang="en-US" sz="105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（</a:t>
                      </a:r>
                      <a:r>
                        <a:rPr kumimoji="1" lang="ja-JP" altLang="en-US" sz="105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スクレア</a:t>
                      </a:r>
                      <a:r>
                        <a:rPr kumimoji="1" lang="ja-JP" altLang="en-US" sz="105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、</a:t>
                      </a:r>
                      <a:r>
                        <a:rPr kumimoji="1" lang="ja-JP" altLang="en-US" sz="105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セイビアー</a:t>
                      </a:r>
                      <a:r>
                        <a:rPr kumimoji="1" lang="ja-JP" altLang="en-US" sz="105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、</a:t>
                      </a:r>
                      <a:r>
                        <a:rPr kumimoji="1" lang="ja-JP" altLang="en-US" sz="105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ファンタジスタ</a:t>
                      </a:r>
                      <a:r>
                        <a:rPr kumimoji="1" lang="ja-JP" altLang="en-US" sz="105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）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11月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marL="91440" marR="91440" marT="45720" marB="45720" vert="horz" anchor="ctr" anchorCtr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セット散布①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（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ダコニール　→　ベルクート）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12月</a:t>
                      </a:r>
                      <a:endParaRPr kumimoji="1" lang="ja-JP" altLang="en-US" sz="1600" b="1" dirty="0">
                        <a:latin typeface="メイリオ"/>
                        <a:ea typeface="メイリオ"/>
                      </a:endParaRPr>
                    </a:p>
                  </a:txBody>
                  <a:tcPr marL="91440" marR="91440" marT="45720" marB="45720" vert="horz" anchor="ctr" anchorCtr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セット散布②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（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ダコニール　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→　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ベルクート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）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1月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marL="91440" marR="91440" marT="45720" marB="45720" vert="horz" anchor="ctr" anchorCtr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セット散布③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（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ダコニール　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→　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ベルクート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）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solidFill>
                            <a:srgbClr val="C00000"/>
                          </a:solidFill>
                          <a:latin typeface="メイリオ"/>
                          <a:ea typeface="メイリオ"/>
                        </a:rPr>
                        <a:t>（注）ベルクート制限回数終了</a:t>
                      </a:r>
                      <a:endParaRPr kumimoji="1" lang="ja-JP" altLang="en-US" sz="1600" b="1" dirty="0">
                        <a:solidFill>
                          <a:srgbClr val="C00000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2月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marL="91440" marR="91440" marT="45720" marB="45720" vert="horz" anchor="ctr" anchorCtr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セット散布④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（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ダコニール　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→　</a:t>
                      </a:r>
                      <a:r>
                        <a:rPr kumimoji="1" lang="ja-JP" altLang="en-US" sz="1200" b="1" dirty="0">
                          <a:solidFill>
                            <a:srgbClr val="0070C0"/>
                          </a:solidFill>
                          <a:latin typeface="メイリオ"/>
                          <a:ea typeface="メイリオ"/>
                        </a:rPr>
                        <a:t>ロブラール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）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solidFill>
                            <a:srgbClr val="C00000"/>
                          </a:solidFill>
                          <a:latin typeface="メイリオ"/>
                          <a:ea typeface="メイリオ"/>
                        </a:rPr>
                        <a:t>（</a:t>
                      </a:r>
                      <a:r>
                        <a:rPr kumimoji="1" lang="ja-JP" altLang="en-US" sz="1100" b="1" dirty="0">
                          <a:solidFill>
                            <a:srgbClr val="C00000"/>
                          </a:solidFill>
                          <a:latin typeface="メイリオ"/>
                          <a:ea typeface="メイリオ"/>
                        </a:rPr>
                        <a:t>注）ダコニール制限回数終了</a:t>
                      </a:r>
                      <a:endParaRPr kumimoji="1" lang="ja-JP" altLang="en-US" sz="1100" b="1" dirty="0">
                        <a:solidFill>
                          <a:srgbClr val="C00000"/>
                        </a:solidFill>
                        <a:latin typeface="メイリオ"/>
                        <a:ea typeface="メイリオ"/>
                      </a:endParaRPr>
                    </a:p>
                    <a:p>
                      <a:r>
                        <a:rPr kumimoji="1" lang="ja-JP" altLang="en-US" sz="1100" b="1" dirty="0">
                          <a:solidFill>
                            <a:srgbClr val="C00000"/>
                          </a:solidFill>
                          <a:latin typeface="メイリオ"/>
                          <a:ea typeface="メイリオ"/>
                        </a:rPr>
                        <a:t>　ベルクートはロブラールで代用</a:t>
                      </a:r>
                      <a:endParaRPr kumimoji="1" lang="ja-JP" altLang="en-US" sz="1400" b="1" dirty="0">
                        <a:solidFill>
                          <a:srgbClr val="C00000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3月～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marL="91440" marR="91440" marT="45720" marB="45720" vert="horz" anchor="ctr" anchorCtr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/>
                          <a:ea typeface="メイリオ"/>
                        </a:rPr>
                        <a:t>月２回の定期防除を実施。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  <a:p>
                      <a:r>
                        <a:rPr kumimoji="1" lang="ja-JP" altLang="en-US" sz="1200" b="1" dirty="0">
                          <a:latin typeface="メイリオ"/>
                          <a:ea typeface="メイリオ"/>
                        </a:rPr>
                        <a:t>病害</a:t>
                      </a:r>
                      <a:r>
                        <a:rPr kumimoji="1" lang="ja-JP" altLang="en-US" sz="1200" b="1" dirty="0">
                          <a:latin typeface="メイリオ"/>
                          <a:ea typeface="メイリオ"/>
                        </a:rPr>
                        <a:t>発生</a:t>
                      </a:r>
                      <a:r>
                        <a:rPr kumimoji="1" lang="ja-JP" altLang="en-US" sz="1200" b="1" dirty="0">
                          <a:latin typeface="メイリオ"/>
                          <a:ea typeface="メイリオ"/>
                        </a:rPr>
                        <a:t>状況</a:t>
                      </a:r>
                      <a:r>
                        <a:rPr kumimoji="1" lang="ja-JP" altLang="en-US" sz="1200" b="1" dirty="0">
                          <a:latin typeface="メイリオ"/>
                          <a:ea typeface="メイリオ"/>
                        </a:rPr>
                        <a:t>に</a:t>
                      </a:r>
                      <a:r>
                        <a:rPr kumimoji="1" lang="ja-JP" altLang="en-US" sz="1200" b="1" dirty="0">
                          <a:latin typeface="メイリオ"/>
                          <a:ea typeface="メイリオ"/>
                        </a:rPr>
                        <a:t>合わせて薬剤を選択。</a:t>
                      </a:r>
                      <a:endParaRPr kumimoji="1" lang="ja-JP" altLang="en-US" sz="1600" b="1" dirty="0"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b="1" dirty="0">
                        <a:solidFill>
                          <a:schemeClr val="tx1"/>
                        </a:solidFill>
                        <a:latin typeface="メイリオ"/>
                        <a:ea typeface="メイリオ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39" name="テキスト 36"/>
          <p:cNvSpPr txBox="1"/>
          <p:nvPr/>
        </p:nvSpPr>
        <p:spPr>
          <a:xfrm>
            <a:off x="114364" y="4555638"/>
            <a:ext cx="5042636" cy="111736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◆ダコニールとベルクートの間隔は</a:t>
            </a:r>
            <a:r>
              <a:rPr lang="ja-JP" altLang="en-US" sz="1200" b="1">
                <a:solidFill>
                  <a:schemeClr val="tx1"/>
                </a:solidFill>
                <a:highlight>
                  <a:srgbClr val="FFFF00"/>
                </a:highlight>
                <a:latin typeface="メイリオ"/>
                <a:ea typeface="メイリオ"/>
              </a:rPr>
              <a:t>10日～14日</a:t>
            </a:r>
            <a:r>
              <a:rPr lang="ja-JP" altLang="en-US" sz="1200" b="1">
                <a:latin typeface="メイリオ"/>
                <a:ea typeface="メイリオ"/>
              </a:rPr>
              <a:t>とする。</a:t>
            </a:r>
            <a:endParaRPr lang="ja-JP" altLang="en-US" sz="1200" b="1">
              <a:latin typeface="メイリオ"/>
              <a:ea typeface="メイリオ"/>
            </a:endParaRPr>
          </a:p>
          <a:p>
            <a:pPr marL="0" indent="0" algn="l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◆</a:t>
            </a:r>
            <a:r>
              <a:rPr lang="ja-JP" altLang="en-US" sz="1200" b="1">
                <a:solidFill>
                  <a:srgbClr val="C00000"/>
                </a:solidFill>
                <a:highlight>
                  <a:srgbClr val="FFFF00"/>
                </a:highlight>
                <a:latin typeface="メイリオ"/>
                <a:ea typeface="メイリオ"/>
              </a:rPr>
              <a:t>病害発生前から、</a:t>
            </a:r>
            <a:r>
              <a:rPr lang="ja-JP" altLang="en-US" sz="1200" b="1">
                <a:solidFill>
                  <a:srgbClr val="C00000"/>
                </a:solidFill>
                <a:highlight>
                  <a:srgbClr val="FFFF00"/>
                </a:highlight>
                <a:latin typeface="メイリオ"/>
                <a:ea typeface="メイリオ"/>
              </a:rPr>
              <a:t>11～２月に月1回のセット散布</a:t>
            </a:r>
            <a:r>
              <a:rPr lang="ja-JP" altLang="en-US" sz="1200" b="1">
                <a:latin typeface="メイリオ"/>
                <a:ea typeface="メイリオ"/>
              </a:rPr>
              <a:t>を</a:t>
            </a:r>
            <a:r>
              <a:rPr lang="ja-JP" altLang="en-US" sz="1200" b="1">
                <a:latin typeface="メイリオ"/>
                <a:ea typeface="メイリオ"/>
              </a:rPr>
              <a:t>継続する。</a:t>
            </a:r>
            <a:endParaRPr lang="ja-JP" altLang="en-US" sz="1600" b="1">
              <a:latin typeface="メイリオ"/>
              <a:ea typeface="メイリオ"/>
            </a:endParaRPr>
          </a:p>
          <a:p>
            <a:pPr marL="0" indent="0" algn="l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◆</a:t>
            </a:r>
            <a:r>
              <a:rPr lang="ja-JP" altLang="en-US" sz="1200" b="1">
                <a:latin typeface="メイリオ"/>
                <a:ea typeface="メイリオ"/>
              </a:rPr>
              <a:t>3</a:t>
            </a:r>
            <a:r>
              <a:rPr lang="ja-JP" altLang="en-US" sz="1200" b="1">
                <a:latin typeface="メイリオ"/>
                <a:ea typeface="メイリオ"/>
              </a:rPr>
              <a:t>月</a:t>
            </a:r>
            <a:r>
              <a:rPr lang="ja-JP" altLang="en-US" sz="1200" b="1">
                <a:latin typeface="メイリオ"/>
                <a:ea typeface="メイリオ"/>
              </a:rPr>
              <a:t>以降</a:t>
            </a:r>
            <a:r>
              <a:rPr lang="ja-JP" altLang="en-US" sz="1200" b="1">
                <a:latin typeface="メイリオ"/>
                <a:ea typeface="メイリオ"/>
              </a:rPr>
              <a:t>は</a:t>
            </a:r>
            <a:r>
              <a:rPr lang="ja-JP" altLang="en-US" sz="1200" b="1">
                <a:latin typeface="メイリオ"/>
                <a:ea typeface="メイリオ"/>
              </a:rPr>
              <a:t>月に</a:t>
            </a:r>
            <a:r>
              <a:rPr lang="ja-JP" altLang="en-US" sz="1200" b="1">
                <a:latin typeface="メイリオ"/>
                <a:ea typeface="メイリオ"/>
              </a:rPr>
              <a:t>2</a:t>
            </a:r>
            <a:r>
              <a:rPr lang="ja-JP" altLang="en-US" sz="1200" b="1">
                <a:latin typeface="メイリオ"/>
                <a:ea typeface="メイリオ"/>
              </a:rPr>
              <a:t>回</a:t>
            </a:r>
            <a:r>
              <a:rPr lang="ja-JP" altLang="en-US" sz="1200" b="1">
                <a:latin typeface="メイリオ"/>
                <a:ea typeface="メイリオ"/>
              </a:rPr>
              <a:t>の</a:t>
            </a:r>
            <a:r>
              <a:rPr lang="ja-JP" altLang="en-US" sz="1200" b="1">
                <a:latin typeface="メイリオ"/>
                <a:ea typeface="メイリオ"/>
              </a:rPr>
              <a:t>定期</a:t>
            </a:r>
            <a:r>
              <a:rPr lang="ja-JP" altLang="en-US" sz="1200" b="1">
                <a:latin typeface="メイリオ"/>
                <a:ea typeface="メイリオ"/>
              </a:rPr>
              <a:t>防除</a:t>
            </a:r>
            <a:r>
              <a:rPr lang="ja-JP" altLang="en-US" sz="1200" b="1">
                <a:latin typeface="メイリオ"/>
                <a:ea typeface="メイリオ"/>
              </a:rPr>
              <a:t>を</a:t>
            </a:r>
            <a:r>
              <a:rPr lang="ja-JP" altLang="en-US" sz="1200" b="1">
                <a:latin typeface="メイリオ"/>
                <a:ea typeface="メイリオ"/>
              </a:rPr>
              <a:t>継続する</a:t>
            </a:r>
            <a:r>
              <a:rPr lang="ja-JP" altLang="en-US" sz="1200" b="1">
                <a:latin typeface="メイリオ"/>
                <a:ea typeface="メイリオ"/>
              </a:rPr>
              <a:t>。</a:t>
            </a:r>
            <a:endParaRPr lang="ja-JP" altLang="en-US" sz="1200" b="1">
              <a:latin typeface="メイリオ"/>
              <a:ea typeface="メイリオ"/>
            </a:endParaRPr>
          </a:p>
          <a:p>
            <a:pPr marL="0" indent="0" algn="l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◆</a:t>
            </a:r>
            <a:r>
              <a:rPr lang="ja-JP" altLang="en-US" sz="1200" b="1">
                <a:latin typeface="メイリオ"/>
                <a:ea typeface="メイリオ"/>
              </a:rPr>
              <a:t>湿度管理や罹病葉</a:t>
            </a:r>
            <a:r>
              <a:rPr lang="ja-JP" altLang="en-US" sz="1200" b="1">
                <a:latin typeface="メイリオ"/>
                <a:ea typeface="メイリオ"/>
              </a:rPr>
              <a:t>の持ち出しなども併せて行う。</a:t>
            </a:r>
            <a:endParaRPr lang="ja-JP" altLang="en-US" sz="1200" b="1">
              <a:latin typeface="メイリオ"/>
              <a:ea typeface="メイリオ"/>
            </a:endParaRPr>
          </a:p>
        </p:txBody>
      </p:sp>
      <p:sp>
        <p:nvSpPr>
          <p:cNvPr id="1140" name="四角形 37"/>
          <p:cNvSpPr>
            <a:spLocks noGrp="1"/>
          </p:cNvSpPr>
          <p:nvPr>
            <p:ph type="title"/>
          </p:nvPr>
        </p:nvSpPr>
        <p:spPr>
          <a:xfrm>
            <a:off x="-27000" y="633000"/>
            <a:ext cx="5602288" cy="745592"/>
          </a:xfrm>
          <a:prstGeom prst="rect">
            <a:avLst/>
          </a:prstGeom>
        </p:spPr>
        <p:txBody>
          <a:bodyPr>
            <a:normAutofit/>
          </a:bodyPr>
          <a:p>
            <a:pPr algn="l"/>
            <a:r>
              <a:rPr kumimoji="1" lang="ja-JP" altLang="en-US" sz="1800" b="1">
                <a:latin typeface="メイリオ"/>
                <a:ea typeface="メイリオ"/>
              </a:rPr>
              <a:t>３．安芸版セット散布防除体系案</a:t>
            </a:r>
            <a:endParaRPr kumimoji="1" lang="ja-JP" altLang="en-US" sz="2000" b="1">
              <a:latin typeface="メイリオ"/>
              <a:ea typeface="メイリオ"/>
            </a:endParaRPr>
          </a:p>
        </p:txBody>
      </p:sp>
      <p:graphicFrame>
        <p:nvGraphicFramePr>
          <p:cNvPr id="1141" name="四角形 39"/>
          <p:cNvGraphicFramePr>
            <a:graphicFrameLocks noGrp="1"/>
          </p:cNvGraphicFramePr>
          <p:nvPr/>
        </p:nvGraphicFramePr>
        <p:xfrm>
          <a:off x="116680" y="6140951"/>
          <a:ext cx="6624320" cy="1227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750"/>
                <a:gridCol w="1115695"/>
                <a:gridCol w="360045"/>
                <a:gridCol w="360045"/>
                <a:gridCol w="360045"/>
                <a:gridCol w="360045"/>
                <a:gridCol w="360045"/>
                <a:gridCol w="360045"/>
                <a:gridCol w="360045"/>
                <a:gridCol w="360045"/>
                <a:gridCol w="360045"/>
                <a:gridCol w="360045"/>
                <a:gridCol w="360045"/>
                <a:gridCol w="360045"/>
                <a:gridCol w="360045"/>
                <a:gridCol w="288290"/>
              </a:tblGrid>
              <a:tr h="29250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月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薬剤散布計画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日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299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11月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セット散布①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８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９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11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…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25532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12月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セット散布②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kumimoji="1" lang="ja-JP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８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９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11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…</a:t>
                      </a:r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255329"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1142" name="楕円 41"/>
          <p:cNvSpPr/>
          <p:nvPr/>
        </p:nvSpPr>
        <p:spPr>
          <a:xfrm>
            <a:off x="2118320" y="6740257"/>
            <a:ext cx="374360" cy="322431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43" name="楕円 42"/>
          <p:cNvSpPr/>
          <p:nvPr/>
        </p:nvSpPr>
        <p:spPr>
          <a:xfrm>
            <a:off x="2118320" y="6356951"/>
            <a:ext cx="374360" cy="322431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44" name="楕円 43"/>
          <p:cNvSpPr/>
          <p:nvPr/>
        </p:nvSpPr>
        <p:spPr>
          <a:xfrm>
            <a:off x="5732680" y="6754520"/>
            <a:ext cx="374360" cy="322431"/>
          </a:xfrm>
          <a:prstGeom prst="ellipse">
            <a:avLst/>
          </a:prstGeom>
          <a:noFill/>
          <a:ln w="28575" cap="flat" cmpd="sng" algn="ctr">
            <a:solidFill>
              <a:srgbClr val="0070C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45" name="楕円 44"/>
          <p:cNvSpPr/>
          <p:nvPr/>
        </p:nvSpPr>
        <p:spPr>
          <a:xfrm>
            <a:off x="5732680" y="6394520"/>
            <a:ext cx="374360" cy="322431"/>
          </a:xfrm>
          <a:prstGeom prst="ellipse">
            <a:avLst/>
          </a:prstGeom>
          <a:noFill/>
          <a:ln w="28575" cap="flat" cmpd="sng" algn="ctr">
            <a:solidFill>
              <a:srgbClr val="0070C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46" name="テキスト 46"/>
          <p:cNvSpPr txBox="1"/>
          <p:nvPr/>
        </p:nvSpPr>
        <p:spPr>
          <a:xfrm>
            <a:off x="189215" y="7061427"/>
            <a:ext cx="367546" cy="567790"/>
          </a:xfrm>
          <a:prstGeom prst="rect">
            <a:avLst/>
          </a:prstGeom>
        </p:spPr>
        <p:txBody>
          <a:bodyPr vert="eaVert">
            <a:spAutoFit/>
          </a:bodyPr>
          <a:p>
            <a:pPr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･･･</a:t>
            </a:r>
            <a:endParaRPr lang="ja-JP" altLang="en-US" b="1">
              <a:latin typeface="メイリオ"/>
              <a:ea typeface="メイリオ"/>
            </a:endParaRPr>
          </a:p>
        </p:txBody>
      </p:sp>
      <p:sp>
        <p:nvSpPr>
          <p:cNvPr id="1147" name="楕円 47"/>
          <p:cNvSpPr/>
          <p:nvPr/>
        </p:nvSpPr>
        <p:spPr>
          <a:xfrm>
            <a:off x="2555703" y="7466964"/>
            <a:ext cx="188108" cy="17485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48" name="楕円 48"/>
          <p:cNvSpPr/>
          <p:nvPr/>
        </p:nvSpPr>
        <p:spPr>
          <a:xfrm>
            <a:off x="3710589" y="7448181"/>
            <a:ext cx="186934" cy="164693"/>
          </a:xfrm>
          <a:prstGeom prst="ellipse">
            <a:avLst/>
          </a:prstGeom>
          <a:noFill/>
          <a:ln w="28575" cap="flat" cmpd="sng" algn="ctr">
            <a:solidFill>
              <a:srgbClr val="0070C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49" name="テキスト 49"/>
          <p:cNvSpPr txBox="1"/>
          <p:nvPr/>
        </p:nvSpPr>
        <p:spPr>
          <a:xfrm>
            <a:off x="2773824" y="7284839"/>
            <a:ext cx="1020428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100" b="1">
                <a:latin typeface="メイリオ"/>
                <a:ea typeface="メイリオ"/>
              </a:rPr>
              <a:t>ダコニール</a:t>
            </a:r>
            <a:endParaRPr lang="ja-JP" altLang="en-US" sz="1600" b="1">
              <a:latin typeface="メイリオ"/>
              <a:ea typeface="メイリオ"/>
            </a:endParaRPr>
          </a:p>
        </p:txBody>
      </p:sp>
      <p:sp>
        <p:nvSpPr>
          <p:cNvPr id="1150" name="テキスト 50"/>
          <p:cNvSpPr txBox="1"/>
          <p:nvPr/>
        </p:nvSpPr>
        <p:spPr>
          <a:xfrm>
            <a:off x="3928723" y="7284838"/>
            <a:ext cx="1020428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100" b="1">
                <a:latin typeface="メイリオ"/>
                <a:ea typeface="メイリオ"/>
              </a:rPr>
              <a:t>ベルクート</a:t>
            </a:r>
            <a:endParaRPr lang="ja-JP" altLang="en-US" sz="1600" b="1">
              <a:latin typeface="メイリオ"/>
              <a:ea typeface="メイリオ"/>
            </a:endParaRPr>
          </a:p>
        </p:txBody>
      </p:sp>
      <p:sp>
        <p:nvSpPr>
          <p:cNvPr id="1151" name="図形 52"/>
          <p:cNvSpPr/>
          <p:nvPr/>
        </p:nvSpPr>
        <p:spPr>
          <a:xfrm>
            <a:off x="2492735" y="6492775"/>
            <a:ext cx="3179041" cy="161159"/>
          </a:xfrm>
          <a:prstGeom prst="rightArrow">
            <a:avLst/>
          </a:prstGeom>
          <a:gradFill>
            <a:gsLst>
              <a:gs pos="100000">
                <a:srgbClr val="000000">
                  <a:alpha val="41000"/>
                </a:srgbClr>
              </a:gs>
              <a:gs pos="100000">
                <a:srgbClr val="FFFFFF"/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52" name="図形 55"/>
          <p:cNvSpPr/>
          <p:nvPr/>
        </p:nvSpPr>
        <p:spPr>
          <a:xfrm>
            <a:off x="2492680" y="6787118"/>
            <a:ext cx="3181895" cy="170048"/>
          </a:xfrm>
          <a:prstGeom prst="rightArrow">
            <a:avLst/>
          </a:prstGeom>
          <a:gradFill>
            <a:gsLst>
              <a:gs pos="100000">
                <a:srgbClr val="000000">
                  <a:alpha val="41000"/>
                </a:srgbClr>
              </a:gs>
              <a:gs pos="100000">
                <a:srgbClr val="FFFFFF"/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ja-JP" altLang="en-US"/>
            </a:pPr>
            <a:endParaRPr lang="ja-JP" altLang="en-US"/>
          </a:p>
        </p:txBody>
      </p:sp>
      <p:sp>
        <p:nvSpPr>
          <p:cNvPr id="1153" name="テキスト 59"/>
          <p:cNvSpPr txBox="1"/>
          <p:nvPr/>
        </p:nvSpPr>
        <p:spPr>
          <a:xfrm>
            <a:off x="-27000" y="5673000"/>
            <a:ext cx="1020428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l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400" b="1">
                <a:latin typeface="メイリオ"/>
                <a:ea typeface="メイリオ"/>
              </a:rPr>
              <a:t>（例）</a:t>
            </a:r>
            <a:endParaRPr lang="ja-JP" altLang="en-US" sz="1600" b="1">
              <a:latin typeface="メイリオ"/>
              <a:ea typeface="メイリオ"/>
            </a:endParaRPr>
          </a:p>
        </p:txBody>
      </p:sp>
      <p:sp>
        <p:nvSpPr>
          <p:cNvPr id="1154" name="テキスト 92"/>
          <p:cNvSpPr txBox="1"/>
          <p:nvPr/>
        </p:nvSpPr>
        <p:spPr>
          <a:xfrm>
            <a:off x="4149000" y="345000"/>
            <a:ext cx="2690682" cy="4761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p>
            <a:pPr marL="0" indent="0" algn="r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/>
              <a:buNone/>
              <a:defRPr lang="ja-JP" altLang="en-US"/>
            </a:pPr>
            <a:r>
              <a:rPr lang="ja-JP" altLang="en-US" sz="1200" b="0">
                <a:solidFill>
                  <a:schemeClr val="bg1"/>
                </a:solidFill>
                <a:latin typeface="メイリオ"/>
                <a:ea typeface="メイリオ"/>
              </a:rPr>
              <a:t>Ｒ4年9月　安芸農業振興センター</a:t>
            </a:r>
            <a:endParaRPr lang="ja-JP" altLang="en-US" sz="1600" b="0">
              <a:solidFill>
                <a:schemeClr val="bg1"/>
              </a:solidFill>
              <a:latin typeface="メイリオ"/>
              <a:ea typeface="メイリオ"/>
            </a:endParaRPr>
          </a:p>
        </p:txBody>
      </p:sp>
      <p:sp>
        <p:nvSpPr>
          <p:cNvPr id="1155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2278083" y="9465596"/>
            <a:ext cx="1438917" cy="5274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ja-JP" altLang="en-US"/>
              <a:t>２</a:t>
            </a:r>
            <a:endParaRPr lang="ja-JP" altLang="en-US"/>
          </a:p>
        </p:txBody>
      </p:sp>
      <p:sp>
        <p:nvSpPr>
          <p:cNvPr id="1156" name="四角形 57"/>
          <p:cNvSpPr/>
          <p:nvPr/>
        </p:nvSpPr>
        <p:spPr>
          <a:xfrm>
            <a:off x="4437000" y="1753591"/>
            <a:ext cx="2135924" cy="1349237"/>
          </a:xfrm>
          <a:prstGeom prst="rect">
            <a:avLst/>
          </a:prstGeom>
          <a:solidFill>
            <a:srgbClr val="FFFFFF"/>
          </a:solidFill>
          <a:ln w="19050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l">
              <a:defRPr lang="ja-JP" altLang="en-US"/>
            </a:pPr>
            <a:r>
              <a:rPr lang="ja-JP" altLang="en-US" sz="1050" b="1">
                <a:solidFill>
                  <a:schemeClr val="tx1"/>
                </a:solidFill>
                <a:latin typeface="メイリオ"/>
                <a:ea typeface="メイリオ"/>
              </a:rPr>
              <a:t>セット散布1回の費用（/10a）</a:t>
            </a:r>
            <a:endParaRPr lang="ja-JP" altLang="en-US" sz="1050" b="1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l">
              <a:defRPr lang="ja-JP" altLang="en-US"/>
            </a:pPr>
            <a:r>
              <a:rPr lang="ja-JP" altLang="en-US" sz="1050" b="1">
                <a:solidFill>
                  <a:schemeClr val="tx1"/>
                </a:solidFill>
                <a:latin typeface="メイリオ"/>
                <a:ea typeface="メイリオ"/>
              </a:rPr>
              <a:t>（200Ｌ/10a散布する場合）</a:t>
            </a:r>
            <a:endParaRPr lang="ja-JP" altLang="en-US" sz="1100" b="1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l">
              <a:defRPr lang="ja-JP" altLang="en-US"/>
            </a:pPr>
            <a:endParaRPr lang="ja-JP" altLang="en-US" sz="1050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r">
              <a:defRPr lang="ja-JP" altLang="en-US"/>
            </a:pP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ダコニール</a:t>
            </a: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1000： \811</a:t>
            </a:r>
            <a:endParaRPr lang="ja-JP" altLang="en-US" sz="1050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r">
              <a:defRPr lang="ja-JP" altLang="en-US"/>
            </a:pP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ベルクート</a:t>
            </a: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フロアブル： </a:t>
            </a: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\811</a:t>
            </a:r>
            <a:endParaRPr lang="ja-JP" altLang="en-US" sz="1050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r">
              <a:defRPr lang="ja-JP" altLang="en-US"/>
            </a:pP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計:</a:t>
            </a: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\1622</a:t>
            </a:r>
            <a:endParaRPr lang="ja-JP" altLang="en-US" sz="1050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r">
              <a:defRPr lang="ja-JP" altLang="en-US"/>
            </a:pPr>
            <a:endParaRPr lang="ja-JP" altLang="en-US" sz="1050">
              <a:solidFill>
                <a:schemeClr val="tx1"/>
              </a:solidFill>
              <a:latin typeface="メイリオ"/>
              <a:ea typeface="メイリオ"/>
            </a:endParaRPr>
          </a:p>
          <a:p>
            <a:pPr algn="r">
              <a:defRPr lang="ja-JP" altLang="en-US"/>
            </a:pP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（</a:t>
            </a: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Ｒ</a:t>
            </a:r>
            <a:r>
              <a:rPr lang="ja-JP" altLang="en-US" sz="1050">
                <a:solidFill>
                  <a:schemeClr val="tx1"/>
                </a:solidFill>
                <a:latin typeface="メイリオ"/>
                <a:ea typeface="メイリオ"/>
              </a:rPr>
              <a:t>4年8月時点）</a:t>
            </a:r>
            <a:endParaRPr lang="ja-JP" altLang="en-US" sz="1050">
              <a:solidFill>
                <a:schemeClr val="tx1"/>
              </a:solidFill>
              <a:latin typeface="メイリオ"/>
              <a:ea typeface="メイリオ"/>
            </a:endParaRPr>
          </a:p>
        </p:txBody>
      </p:sp>
      <p:sp>
        <p:nvSpPr>
          <p:cNvPr id="1157" name="四角形 100"/>
          <p:cNvSpPr/>
          <p:nvPr/>
        </p:nvSpPr>
        <p:spPr>
          <a:xfrm>
            <a:off x="189215" y="1233161"/>
            <a:ext cx="6407785" cy="3358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b="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  <a:lvl2pPr eaLnBrk="1" hangingPunct="1">
              <a:defRPr kumimoji="1">
                <a:solidFill>
                  <a:schemeClr val="tx2"/>
                </a:solidFill>
              </a:defRPr>
            </a:lvl2pPr>
            <a:lvl3pPr eaLnBrk="1" hangingPunct="1">
              <a:defRPr kumimoji="1">
                <a:solidFill>
                  <a:schemeClr val="tx2"/>
                </a:solidFill>
              </a:defRPr>
            </a:lvl3pPr>
            <a:lvl4pPr eaLnBrk="1" hangingPunct="1">
              <a:defRPr kumimoji="1">
                <a:solidFill>
                  <a:schemeClr val="tx2"/>
                </a:solidFill>
              </a:defRPr>
            </a:lvl4pPr>
            <a:lvl5pPr eaLnBrk="1" hangingPunct="1">
              <a:defRPr kumimoji="1">
                <a:solidFill>
                  <a:schemeClr val="tx2"/>
                </a:solidFill>
              </a:defRPr>
            </a:lvl5pPr>
            <a:lvl6pPr eaLnBrk="1" hangingPunct="1">
              <a:defRPr kumimoji="1">
                <a:solidFill>
                  <a:schemeClr val="tx2"/>
                </a:solidFill>
              </a:defRPr>
            </a:lvl6pPr>
            <a:lvl7pPr eaLnBrk="1" hangingPunct="1">
              <a:defRPr kumimoji="1">
                <a:solidFill>
                  <a:schemeClr val="tx2"/>
                </a:solidFill>
              </a:defRPr>
            </a:lvl7pPr>
            <a:lvl8pPr eaLnBrk="1" hangingPunct="1">
              <a:defRPr kumimoji="1">
                <a:solidFill>
                  <a:schemeClr val="tx2"/>
                </a:solidFill>
              </a:defRPr>
            </a:lvl8pPr>
            <a:lvl9pPr eaLnBrk="1" hangingPunct="1">
              <a:defRPr kumimoji="1">
                <a:solidFill>
                  <a:schemeClr val="tx2"/>
                </a:solidFill>
              </a:defRPr>
            </a:lvl9pPr>
          </a:lstStyle>
          <a:p>
            <a:pPr algn="ctr"/>
            <a:r>
              <a:rPr kumimoji="1" lang="ja-JP" altLang="en-US" sz="1600" b="1">
                <a:ln>
                  <a:noFill/>
                </a:ln>
                <a:solidFill>
                  <a:schemeClr val="bg1"/>
                </a:solidFill>
                <a:effectLst/>
                <a:latin typeface="メイリオ"/>
                <a:ea typeface="メイリオ"/>
              </a:rPr>
              <a:t>耐性リスクが低い農薬で栽培初期からしっかり予防</a:t>
            </a:r>
            <a:endParaRPr kumimoji="1" lang="ja-JP" altLang="en-US" sz="1400" b="1">
              <a:ln>
                <a:noFill/>
              </a:ln>
              <a:solidFill>
                <a:schemeClr val="bg1"/>
              </a:solidFill>
              <a:effectLst/>
              <a:latin typeface="メイリオ"/>
              <a:ea typeface="メイリオ"/>
            </a:endParaRPr>
          </a:p>
        </p:txBody>
      </p:sp>
      <p:sp>
        <p:nvSpPr>
          <p:cNvPr id="1158" name="テキスト 68"/>
          <p:cNvSpPr txBox="1"/>
          <p:nvPr/>
        </p:nvSpPr>
        <p:spPr>
          <a:xfrm>
            <a:off x="4884888" y="884905"/>
            <a:ext cx="1712112" cy="252095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tx1"/>
            </a:solidFill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>
            <a:schemeClr val="dk1"/>
          </a:fontRef>
        </p:style>
        <p:txBody>
          <a:bodyPr vertOverflow="clip" horzOverflow="clip" anchor="ctr"/>
          <a:lstStyle/>
          <a:p>
            <a:pPr algn="ctr"/>
            <a:r>
              <a:rPr lang="ja-JP" altLang="en-US" sz="1200" b="0">
                <a:solidFill>
                  <a:schemeClr val="tx1"/>
                </a:solidFill>
                <a:latin typeface="メイリオ"/>
                <a:ea typeface="メイリオ"/>
              </a:rPr>
              <a:t>効果の検証を継続中</a:t>
            </a:r>
            <a:endParaRPr lang="ja-JP" altLang="en-US" sz="1200" b="0">
              <a:solidFill>
                <a:schemeClr val="tx1"/>
              </a:solidFill>
              <a:latin typeface="メイリオ"/>
              <a:ea typeface="メイリオ"/>
            </a:endParaRPr>
          </a:p>
        </p:txBody>
      </p:sp>
      <p:sp>
        <p:nvSpPr>
          <p:cNvPr id="1159" name="テキスト 106"/>
          <p:cNvSpPr txBox="1"/>
          <p:nvPr/>
        </p:nvSpPr>
        <p:spPr>
          <a:xfrm>
            <a:off x="3928723" y="7002638"/>
            <a:ext cx="367546" cy="567790"/>
          </a:xfrm>
          <a:prstGeom prst="rect">
            <a:avLst/>
          </a:prstGeom>
        </p:spPr>
        <p:txBody>
          <a:bodyPr vert="eaVert">
            <a:spAutoFit/>
          </a:bodyPr>
          <a:p>
            <a:pPr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･･･</a:t>
            </a:r>
            <a:endParaRPr lang="ja-JP" altLang="en-US" b="1">
              <a:latin typeface="メイリオ"/>
              <a:ea typeface="メイリオ"/>
            </a:endParaRPr>
          </a:p>
        </p:txBody>
      </p:sp>
      <p:sp>
        <p:nvSpPr>
          <p:cNvPr id="1160" name="テキスト 107"/>
          <p:cNvSpPr txBox="1"/>
          <p:nvPr/>
        </p:nvSpPr>
        <p:spPr>
          <a:xfrm>
            <a:off x="993428" y="7085033"/>
            <a:ext cx="367546" cy="567790"/>
          </a:xfrm>
          <a:prstGeom prst="rect">
            <a:avLst/>
          </a:prstGeom>
        </p:spPr>
        <p:txBody>
          <a:bodyPr vert="eaVert">
            <a:spAutoFit/>
          </a:bodyPr>
          <a:p>
            <a:pPr>
              <a:defRPr lang="ja-JP" altLang="en-US"/>
            </a:pPr>
            <a:r>
              <a:rPr lang="ja-JP" altLang="en-US" sz="1200" b="1">
                <a:latin typeface="メイリオ"/>
                <a:ea typeface="メイリオ"/>
              </a:rPr>
              <a:t>･･･</a:t>
            </a:r>
            <a:endParaRPr lang="ja-JP" altLang="en-US" b="1">
              <a:latin typeface="メイリオ"/>
              <a:ea typeface="メイリオ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標準">
  <a:themeElements>
    <a:clrScheme name="標準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標準">
      <a:majorFont>
        <a:latin typeface="游ゴシック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標準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標準">
  <a:themeElements>
    <a:clrScheme name="標準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標準">
      <a:majorFont>
        <a:latin typeface="游ゴシック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標準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docProps/app.xml><?xml version="1.0" encoding="utf-8"?>
<Properties xmlns:vt="http://schemas.openxmlformats.org/officeDocument/2006/docPropsVTypes" xmlns="http://schemas.openxmlformats.org/officeDocument/2006/extended-properties">
  <Application>JUST Focus</Application>
  <AppVersion>4.0.5</AppVersion>
  <PresentationFormat>ユーザー設定</PresentationFormat>
  <Slides>2</Slides>
  <Notes>0</Notes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503732</dc:creator>
  <cp:lastModifiedBy>719960</cp:lastModifiedBy>
  <dcterms:created xsi:type="dcterms:W3CDTF">2022-08-02T02:08:26Z</dcterms:created>
  <dcterms:modified xsi:type="dcterms:W3CDTF">2022-10-03T05:02:58Z</dcterms:modified>
  <cp:revision>18</cp:revision>
</cp:coreProperties>
</file>

<file path=docProps/custom.xml><?xml version="1.0" encoding="utf-8"?>
<Properties xmlns:vt="http://schemas.openxmlformats.org/officeDocument/2006/docPropsVTypes" xmlns="http://schemas.openxmlformats.org/officeDocument/2006/custom-properties"/>
</file>